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48" r:id="rId2"/>
  </p:sldMasterIdLst>
  <p:notesMasterIdLst>
    <p:notesMasterId r:id="rId42"/>
  </p:notesMasterIdLst>
  <p:sldIdLst>
    <p:sldId id="261" r:id="rId3"/>
    <p:sldId id="361" r:id="rId4"/>
    <p:sldId id="407" r:id="rId5"/>
    <p:sldId id="559" r:id="rId6"/>
    <p:sldId id="560" r:id="rId7"/>
    <p:sldId id="379" r:id="rId8"/>
    <p:sldId id="324" r:id="rId9"/>
    <p:sldId id="561" r:id="rId10"/>
    <p:sldId id="409" r:id="rId11"/>
    <p:sldId id="427" r:id="rId12"/>
    <p:sldId id="532" r:id="rId13"/>
    <p:sldId id="533" r:id="rId14"/>
    <p:sldId id="426" r:id="rId15"/>
    <p:sldId id="534" r:id="rId16"/>
    <p:sldId id="535" r:id="rId17"/>
    <p:sldId id="536" r:id="rId18"/>
    <p:sldId id="537" r:id="rId19"/>
    <p:sldId id="538" r:id="rId20"/>
    <p:sldId id="539" r:id="rId21"/>
    <p:sldId id="540" r:id="rId22"/>
    <p:sldId id="541" r:id="rId23"/>
    <p:sldId id="542" r:id="rId24"/>
    <p:sldId id="543" r:id="rId25"/>
    <p:sldId id="544" r:id="rId26"/>
    <p:sldId id="545" r:id="rId27"/>
    <p:sldId id="546" r:id="rId28"/>
    <p:sldId id="547" r:id="rId29"/>
    <p:sldId id="548" r:id="rId30"/>
    <p:sldId id="549" r:id="rId31"/>
    <p:sldId id="550" r:id="rId32"/>
    <p:sldId id="551" r:id="rId33"/>
    <p:sldId id="552" r:id="rId34"/>
    <p:sldId id="553" r:id="rId35"/>
    <p:sldId id="554" r:id="rId36"/>
    <p:sldId id="555" r:id="rId37"/>
    <p:sldId id="556" r:id="rId38"/>
    <p:sldId id="557" r:id="rId39"/>
    <p:sldId id="558" r:id="rId40"/>
    <p:sldId id="562" r:id="rId41"/>
  </p:sldIdLst>
  <p:sldSz cx="10693400" cy="7561263"/>
  <p:notesSz cx="6858000" cy="9144000"/>
  <p:defaultTextStyle>
    <a:defPPr>
      <a:defRPr lang="de-DE"/>
    </a:defPPr>
    <a:lvl1pPr algn="l" rtl="0" fontAlgn="base">
      <a:lnSpc>
        <a:spcPct val="120000"/>
      </a:lnSpc>
      <a:spcBef>
        <a:spcPct val="0"/>
      </a:spcBef>
      <a:spcAft>
        <a:spcPct val="0"/>
      </a:spcAft>
      <a:buFont typeface="Wingdings 3" pitchFamily="18" charset="2"/>
      <a:defRPr sz="1600" kern="1200">
        <a:solidFill>
          <a:schemeClr val="tx1"/>
        </a:solidFill>
        <a:latin typeface="Calibri" pitchFamily="34" charset="0"/>
        <a:ea typeface="+mn-ea"/>
        <a:cs typeface="Arial" charset="0"/>
      </a:defRPr>
    </a:lvl1pPr>
    <a:lvl2pPr marL="457120" algn="l" rtl="0" fontAlgn="base">
      <a:lnSpc>
        <a:spcPct val="120000"/>
      </a:lnSpc>
      <a:spcBef>
        <a:spcPct val="0"/>
      </a:spcBef>
      <a:spcAft>
        <a:spcPct val="0"/>
      </a:spcAft>
      <a:buFont typeface="Wingdings 3" pitchFamily="18" charset="2"/>
      <a:defRPr sz="1600" kern="1200">
        <a:solidFill>
          <a:schemeClr val="tx1"/>
        </a:solidFill>
        <a:latin typeface="Calibri" pitchFamily="34" charset="0"/>
        <a:ea typeface="+mn-ea"/>
        <a:cs typeface="Arial" charset="0"/>
      </a:defRPr>
    </a:lvl2pPr>
    <a:lvl3pPr marL="914239" algn="l" rtl="0" fontAlgn="base">
      <a:lnSpc>
        <a:spcPct val="120000"/>
      </a:lnSpc>
      <a:spcBef>
        <a:spcPct val="0"/>
      </a:spcBef>
      <a:spcAft>
        <a:spcPct val="0"/>
      </a:spcAft>
      <a:buFont typeface="Wingdings 3" pitchFamily="18" charset="2"/>
      <a:defRPr sz="1600" kern="1200">
        <a:solidFill>
          <a:schemeClr val="tx1"/>
        </a:solidFill>
        <a:latin typeface="Calibri" pitchFamily="34" charset="0"/>
        <a:ea typeface="+mn-ea"/>
        <a:cs typeface="Arial" charset="0"/>
      </a:defRPr>
    </a:lvl3pPr>
    <a:lvl4pPr marL="1371358" algn="l" rtl="0" fontAlgn="base">
      <a:lnSpc>
        <a:spcPct val="120000"/>
      </a:lnSpc>
      <a:spcBef>
        <a:spcPct val="0"/>
      </a:spcBef>
      <a:spcAft>
        <a:spcPct val="0"/>
      </a:spcAft>
      <a:buFont typeface="Wingdings 3" pitchFamily="18" charset="2"/>
      <a:defRPr sz="1600" kern="1200">
        <a:solidFill>
          <a:schemeClr val="tx1"/>
        </a:solidFill>
        <a:latin typeface="Calibri" pitchFamily="34" charset="0"/>
        <a:ea typeface="+mn-ea"/>
        <a:cs typeface="Arial" charset="0"/>
      </a:defRPr>
    </a:lvl4pPr>
    <a:lvl5pPr marL="1828477" algn="l" rtl="0" fontAlgn="base">
      <a:lnSpc>
        <a:spcPct val="120000"/>
      </a:lnSpc>
      <a:spcBef>
        <a:spcPct val="0"/>
      </a:spcBef>
      <a:spcAft>
        <a:spcPct val="0"/>
      </a:spcAft>
      <a:buFont typeface="Wingdings 3" pitchFamily="18" charset="2"/>
      <a:defRPr sz="1600" kern="1200">
        <a:solidFill>
          <a:schemeClr val="tx1"/>
        </a:solidFill>
        <a:latin typeface="Calibri" pitchFamily="34" charset="0"/>
        <a:ea typeface="+mn-ea"/>
        <a:cs typeface="Arial" charset="0"/>
      </a:defRPr>
    </a:lvl5pPr>
    <a:lvl6pPr marL="2285597" algn="l" defTabSz="914239" rtl="0" eaLnBrk="1" latinLnBrk="0" hangingPunct="1">
      <a:defRPr sz="1600" kern="1200">
        <a:solidFill>
          <a:schemeClr val="tx1"/>
        </a:solidFill>
        <a:latin typeface="Calibri" pitchFamily="34" charset="0"/>
        <a:ea typeface="+mn-ea"/>
        <a:cs typeface="Arial" charset="0"/>
      </a:defRPr>
    </a:lvl6pPr>
    <a:lvl7pPr marL="2742716" algn="l" defTabSz="914239" rtl="0" eaLnBrk="1" latinLnBrk="0" hangingPunct="1">
      <a:defRPr sz="1600" kern="1200">
        <a:solidFill>
          <a:schemeClr val="tx1"/>
        </a:solidFill>
        <a:latin typeface="Calibri" pitchFamily="34" charset="0"/>
        <a:ea typeface="+mn-ea"/>
        <a:cs typeface="Arial" charset="0"/>
      </a:defRPr>
    </a:lvl7pPr>
    <a:lvl8pPr marL="3199836" algn="l" defTabSz="914239" rtl="0" eaLnBrk="1" latinLnBrk="0" hangingPunct="1">
      <a:defRPr sz="1600" kern="1200">
        <a:solidFill>
          <a:schemeClr val="tx1"/>
        </a:solidFill>
        <a:latin typeface="Calibri" pitchFamily="34" charset="0"/>
        <a:ea typeface="+mn-ea"/>
        <a:cs typeface="Arial" charset="0"/>
      </a:defRPr>
    </a:lvl8pPr>
    <a:lvl9pPr marL="3656954" algn="l" defTabSz="914239" rtl="0" eaLnBrk="1" latinLnBrk="0" hangingPunct="1">
      <a:defRPr sz="1600"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382">
          <p15:clr>
            <a:srgbClr val="A4A3A4"/>
          </p15:clr>
        </p15:guide>
        <p15:guide id="2"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0000"/>
    <a:srgbClr val="CCCC00"/>
    <a:srgbClr val="FFFF66"/>
    <a:srgbClr val="0033CC"/>
    <a:srgbClr val="FF9900"/>
    <a:srgbClr val="000066"/>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63" autoAdjust="0"/>
    <p:restoredTop sz="94660"/>
  </p:normalViewPr>
  <p:slideViewPr>
    <p:cSldViewPr>
      <p:cViewPr varScale="1">
        <p:scale>
          <a:sx n="102" d="100"/>
          <a:sy n="102" d="100"/>
        </p:scale>
        <p:origin x="774" y="72"/>
      </p:cViewPr>
      <p:guideLst>
        <p:guide orient="horz" pos="2382"/>
        <p:guide pos="3368"/>
      </p:guideLst>
    </p:cSldViewPr>
  </p:slideViewPr>
  <p:notesTextViewPr>
    <p:cViewPr>
      <p:scale>
        <a:sx n="100" d="100"/>
        <a:sy n="100" d="100"/>
      </p:scale>
      <p:origin x="0" y="0"/>
    </p:cViewPr>
  </p:notesTextViewPr>
  <p:sorterViewPr>
    <p:cViewPr>
      <p:scale>
        <a:sx n="100" d="100"/>
        <a:sy n="100" d="100"/>
      </p:scale>
      <p:origin x="0" y="119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buFontTx/>
              <a:buNone/>
              <a:defRPr sz="1200">
                <a:latin typeface="Arial" charset="0"/>
              </a:defRPr>
            </a:lvl1pPr>
          </a:lstStyle>
          <a:p>
            <a:endParaRPr lang="de-DE" altLang="de-DE"/>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buFontTx/>
              <a:buNone/>
              <a:defRPr sz="1200">
                <a:latin typeface="Arial" charset="0"/>
              </a:defRPr>
            </a:lvl1pPr>
          </a:lstStyle>
          <a:p>
            <a:endParaRPr lang="de-DE" altLang="de-DE"/>
          </a:p>
        </p:txBody>
      </p:sp>
      <p:sp>
        <p:nvSpPr>
          <p:cNvPr id="5124" name="Rectangle 4"/>
          <p:cNvSpPr>
            <a:spLocks noGrp="1" noRot="1" noChangeAspect="1" noChangeArrowheads="1" noTextEdit="1"/>
          </p:cNvSpPr>
          <p:nvPr>
            <p:ph type="sldImg" idx="2"/>
          </p:nvPr>
        </p:nvSpPr>
        <p:spPr bwMode="auto">
          <a:xfrm>
            <a:off x="1004888" y="685800"/>
            <a:ext cx="48482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buFontTx/>
              <a:buNone/>
              <a:defRPr sz="1200">
                <a:latin typeface="Arial" charset="0"/>
              </a:defRPr>
            </a:lvl1pPr>
          </a:lstStyle>
          <a:p>
            <a:endParaRPr lang="de-DE" altLang="de-DE"/>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buFontTx/>
              <a:buNone/>
              <a:defRPr sz="1200">
                <a:latin typeface="Arial" charset="0"/>
              </a:defRPr>
            </a:lvl1pPr>
          </a:lstStyle>
          <a:p>
            <a:fld id="{3948E3C7-1C2B-4FF3-AA9E-30901D10F59C}" type="slidenum">
              <a:rPr lang="de-DE" altLang="de-DE"/>
              <a:pPr/>
              <a:t>‹Nr.›</a:t>
            </a:fld>
            <a:endParaRPr lang="de-DE" altLang="de-DE"/>
          </a:p>
        </p:txBody>
      </p:sp>
    </p:spTree>
    <p:extLst>
      <p:ext uri="{BB962C8B-B14F-4D97-AF65-F5344CB8AC3E}">
        <p14:creationId xmlns:p14="http://schemas.microsoft.com/office/powerpoint/2010/main" val="104261545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300" kern="1200">
        <a:solidFill>
          <a:schemeClr val="tx1"/>
        </a:solidFill>
        <a:latin typeface="Arial" charset="0"/>
        <a:ea typeface="+mn-ea"/>
        <a:cs typeface="Arial" charset="0"/>
      </a:defRPr>
    </a:lvl1pPr>
    <a:lvl2pPr marL="457120" algn="l" rtl="0" fontAlgn="base">
      <a:spcBef>
        <a:spcPct val="30000"/>
      </a:spcBef>
      <a:spcAft>
        <a:spcPct val="0"/>
      </a:spcAft>
      <a:defRPr sz="1300" kern="1200">
        <a:solidFill>
          <a:schemeClr val="tx1"/>
        </a:solidFill>
        <a:latin typeface="Arial" charset="0"/>
        <a:ea typeface="+mn-ea"/>
        <a:cs typeface="Arial" charset="0"/>
      </a:defRPr>
    </a:lvl2pPr>
    <a:lvl3pPr marL="914239" algn="l" rtl="0" fontAlgn="base">
      <a:spcBef>
        <a:spcPct val="30000"/>
      </a:spcBef>
      <a:spcAft>
        <a:spcPct val="0"/>
      </a:spcAft>
      <a:defRPr sz="1300" kern="1200">
        <a:solidFill>
          <a:schemeClr val="tx1"/>
        </a:solidFill>
        <a:latin typeface="Arial" charset="0"/>
        <a:ea typeface="+mn-ea"/>
        <a:cs typeface="Arial" charset="0"/>
      </a:defRPr>
    </a:lvl3pPr>
    <a:lvl4pPr marL="1371358" algn="l" rtl="0" fontAlgn="base">
      <a:spcBef>
        <a:spcPct val="30000"/>
      </a:spcBef>
      <a:spcAft>
        <a:spcPct val="0"/>
      </a:spcAft>
      <a:defRPr sz="1300" kern="1200">
        <a:solidFill>
          <a:schemeClr val="tx1"/>
        </a:solidFill>
        <a:latin typeface="Arial" charset="0"/>
        <a:ea typeface="+mn-ea"/>
        <a:cs typeface="Arial" charset="0"/>
      </a:defRPr>
    </a:lvl4pPr>
    <a:lvl5pPr marL="1828477" algn="l" rtl="0" fontAlgn="base">
      <a:spcBef>
        <a:spcPct val="30000"/>
      </a:spcBef>
      <a:spcAft>
        <a:spcPct val="0"/>
      </a:spcAft>
      <a:defRPr sz="1300" kern="1200">
        <a:solidFill>
          <a:schemeClr val="tx1"/>
        </a:solidFill>
        <a:latin typeface="Arial" charset="0"/>
        <a:ea typeface="+mn-ea"/>
        <a:cs typeface="Arial" charset="0"/>
      </a:defRPr>
    </a:lvl5pPr>
    <a:lvl6pPr marL="2285597" algn="l" defTabSz="914239" rtl="0" eaLnBrk="1" latinLnBrk="0" hangingPunct="1">
      <a:defRPr sz="1300" kern="1200">
        <a:solidFill>
          <a:schemeClr val="tx1"/>
        </a:solidFill>
        <a:latin typeface="+mn-lt"/>
        <a:ea typeface="+mn-ea"/>
        <a:cs typeface="+mn-cs"/>
      </a:defRPr>
    </a:lvl6pPr>
    <a:lvl7pPr marL="2742716" algn="l" defTabSz="914239" rtl="0" eaLnBrk="1" latinLnBrk="0" hangingPunct="1">
      <a:defRPr sz="1300" kern="1200">
        <a:solidFill>
          <a:schemeClr val="tx1"/>
        </a:solidFill>
        <a:latin typeface="+mn-lt"/>
        <a:ea typeface="+mn-ea"/>
        <a:cs typeface="+mn-cs"/>
      </a:defRPr>
    </a:lvl7pPr>
    <a:lvl8pPr marL="3199836" algn="l" defTabSz="914239" rtl="0" eaLnBrk="1" latinLnBrk="0" hangingPunct="1">
      <a:defRPr sz="1300" kern="1200">
        <a:solidFill>
          <a:schemeClr val="tx1"/>
        </a:solidFill>
        <a:latin typeface="+mn-lt"/>
        <a:ea typeface="+mn-ea"/>
        <a:cs typeface="+mn-cs"/>
      </a:defRPr>
    </a:lvl8pPr>
    <a:lvl9pPr marL="3656954" algn="l" defTabSz="914239"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754313" y="514350"/>
            <a:ext cx="3635375" cy="2571750"/>
          </a:xfrm>
          <a:prstGeom prst="rect">
            <a:avLst/>
          </a:prstGeom>
        </p:spPr>
      </p:sp>
      <p:sp>
        <p:nvSpPr>
          <p:cNvPr id="3" name="Notizenplatzhalter 2"/>
          <p:cNvSpPr>
            <a:spLocks noGrp="1"/>
          </p:cNvSpPr>
          <p:nvPr>
            <p:ph type="body" idx="1"/>
          </p:nvPr>
        </p:nvSpPr>
        <p:spPr>
          <a:xfrm>
            <a:off x="914400" y="3257550"/>
            <a:ext cx="7315200" cy="3086100"/>
          </a:xfrm>
          <a:prstGeom prst="rect">
            <a:avLst/>
          </a:prstGeom>
        </p:spPr>
        <p:txBody>
          <a:bodyPr/>
          <a:lstStyle/>
          <a:p>
            <a:endParaRPr lang="de-DE" dirty="0"/>
          </a:p>
        </p:txBody>
      </p:sp>
      <p:sp>
        <p:nvSpPr>
          <p:cNvPr id="4" name="Foliennummernplatzhalter 3"/>
          <p:cNvSpPr>
            <a:spLocks noGrp="1"/>
          </p:cNvSpPr>
          <p:nvPr>
            <p:ph type="sldNum" sz="quarter" idx="10"/>
          </p:nvPr>
        </p:nvSpPr>
        <p:spPr>
          <a:xfrm>
            <a:off x="5179484" y="6513910"/>
            <a:ext cx="3962400" cy="342900"/>
          </a:xfrm>
          <a:prstGeom prst="rect">
            <a:avLst/>
          </a:prstGeom>
        </p:spPr>
        <p:txBody>
          <a:bodyPr/>
          <a:lstStyle/>
          <a:p>
            <a:fld id="{3F2B816A-3429-44FA-88E0-DEF79037F134}" type="slidenum">
              <a:rPr lang="sv-SE" smtClean="0"/>
              <a:t>11</a:t>
            </a:fld>
            <a:endParaRPr lang="sv-SE"/>
          </a:p>
        </p:txBody>
      </p:sp>
    </p:spTree>
    <p:extLst>
      <p:ext uri="{BB962C8B-B14F-4D97-AF65-F5344CB8AC3E}">
        <p14:creationId xmlns:p14="http://schemas.microsoft.com/office/powerpoint/2010/main" val="1656998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21</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2617662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22</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481457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23</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341593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24</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3570758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25</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2138472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26</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905995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27</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2977317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28</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1853783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29</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1454218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30</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4127435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754313" y="514350"/>
            <a:ext cx="3635375" cy="2571750"/>
          </a:xfrm>
          <a:prstGeom prst="rect">
            <a:avLst/>
          </a:prstGeom>
        </p:spPr>
      </p:sp>
      <p:sp>
        <p:nvSpPr>
          <p:cNvPr id="3" name="Notizenplatzhalter 2"/>
          <p:cNvSpPr>
            <a:spLocks noGrp="1"/>
          </p:cNvSpPr>
          <p:nvPr>
            <p:ph type="body" idx="1"/>
          </p:nvPr>
        </p:nvSpPr>
        <p:spPr>
          <a:xfrm>
            <a:off x="914400" y="3257550"/>
            <a:ext cx="7315200" cy="3086100"/>
          </a:xfrm>
          <a:prstGeom prst="rect">
            <a:avLst/>
          </a:prstGeom>
        </p:spPr>
        <p:txBody>
          <a:bodyPr/>
          <a:lstStyle/>
          <a:p>
            <a:endParaRPr lang="de-DE" dirty="0"/>
          </a:p>
        </p:txBody>
      </p:sp>
      <p:sp>
        <p:nvSpPr>
          <p:cNvPr id="4" name="Foliennummernplatzhalter 3"/>
          <p:cNvSpPr>
            <a:spLocks noGrp="1"/>
          </p:cNvSpPr>
          <p:nvPr>
            <p:ph type="sldNum" sz="quarter" idx="10"/>
          </p:nvPr>
        </p:nvSpPr>
        <p:spPr>
          <a:xfrm>
            <a:off x="5179484" y="6513910"/>
            <a:ext cx="3962400" cy="342900"/>
          </a:xfrm>
          <a:prstGeom prst="rect">
            <a:avLst/>
          </a:prstGeom>
        </p:spPr>
        <p:txBody>
          <a:bodyPr/>
          <a:lstStyle/>
          <a:p>
            <a:fld id="{3F2B816A-3429-44FA-88E0-DEF79037F134}" type="slidenum">
              <a:rPr lang="sv-SE" smtClean="0"/>
              <a:t>12</a:t>
            </a:fld>
            <a:endParaRPr lang="sv-SE"/>
          </a:p>
        </p:txBody>
      </p:sp>
    </p:spTree>
    <p:extLst>
      <p:ext uri="{BB962C8B-B14F-4D97-AF65-F5344CB8AC3E}">
        <p14:creationId xmlns:p14="http://schemas.microsoft.com/office/powerpoint/2010/main" val="120238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31</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3233386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32</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1604002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33</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2858578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34</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1662308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35</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3345734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36</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203530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37</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2561417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14</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3624643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15</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1864948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16</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2277189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17</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955216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18</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540291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754313" y="514350"/>
            <a:ext cx="3635375" cy="2571750"/>
          </a:xfrm>
          <a:prstGeom prst="rect">
            <a:avLst/>
          </a:prstGeom>
        </p:spPr>
      </p:sp>
      <p:sp>
        <p:nvSpPr>
          <p:cNvPr id="3" name="Notizenplatzhalter 2"/>
          <p:cNvSpPr>
            <a:spLocks noGrp="1"/>
          </p:cNvSpPr>
          <p:nvPr>
            <p:ph type="body" idx="1"/>
          </p:nvPr>
        </p:nvSpPr>
        <p:spPr>
          <a:xfrm>
            <a:off x="914400" y="3257550"/>
            <a:ext cx="7315200" cy="3086100"/>
          </a:xfrm>
          <a:prstGeom prst="rect">
            <a:avLst/>
          </a:prstGeom>
        </p:spPr>
        <p:txBody>
          <a:bodyPr/>
          <a:lstStyle/>
          <a:p>
            <a:endParaRPr lang="de-DE" dirty="0"/>
          </a:p>
        </p:txBody>
      </p:sp>
      <p:sp>
        <p:nvSpPr>
          <p:cNvPr id="4" name="Foliennummernplatzhalter 3"/>
          <p:cNvSpPr>
            <a:spLocks noGrp="1"/>
          </p:cNvSpPr>
          <p:nvPr>
            <p:ph type="sldNum" sz="quarter" idx="10"/>
          </p:nvPr>
        </p:nvSpPr>
        <p:spPr>
          <a:xfrm>
            <a:off x="5179484" y="6513910"/>
            <a:ext cx="3962400" cy="342900"/>
          </a:xfrm>
          <a:prstGeom prst="rect">
            <a:avLst/>
          </a:prstGeom>
        </p:spPr>
        <p:txBody>
          <a:bodyPr/>
          <a:lstStyle/>
          <a:p>
            <a:fld id="{3F2B816A-3429-44FA-88E0-DEF79037F134}" type="slidenum">
              <a:rPr lang="sv-SE" smtClean="0"/>
              <a:t>19</a:t>
            </a:fld>
            <a:endParaRPr lang="sv-SE"/>
          </a:p>
        </p:txBody>
      </p:sp>
    </p:spTree>
    <p:extLst>
      <p:ext uri="{BB962C8B-B14F-4D97-AF65-F5344CB8AC3E}">
        <p14:creationId xmlns:p14="http://schemas.microsoft.com/office/powerpoint/2010/main" val="679947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20</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2697189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01689" y="2349500"/>
            <a:ext cx="9090025" cy="1620838"/>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603375" y="4284665"/>
            <a:ext cx="7486650" cy="1931986"/>
          </a:xfrm>
          <a:prstGeom prst="rect">
            <a:avLst/>
          </a:prstGeom>
        </p:spPr>
        <p:txBody>
          <a:bodyPr lIns="91424" tIns="45712" rIns="91424" bIns="45712"/>
          <a:lstStyle>
            <a:lvl1pPr marL="0" indent="0" algn="ctr">
              <a:buNone/>
              <a:defRPr/>
            </a:lvl1pPr>
            <a:lvl2pPr marL="457120" indent="0" algn="ctr">
              <a:buNone/>
              <a:defRPr/>
            </a:lvl2pPr>
            <a:lvl3pPr marL="914239" indent="0" algn="ctr">
              <a:buNone/>
              <a:defRPr/>
            </a:lvl3pPr>
            <a:lvl4pPr marL="1371358" indent="0" algn="ctr">
              <a:buNone/>
              <a:defRPr/>
            </a:lvl4pPr>
            <a:lvl5pPr marL="1828477" indent="0" algn="ctr">
              <a:buNone/>
              <a:defRPr/>
            </a:lvl5pPr>
            <a:lvl6pPr marL="2285597" indent="0" algn="ctr">
              <a:buNone/>
              <a:defRPr/>
            </a:lvl6pPr>
            <a:lvl7pPr marL="2742716" indent="0" algn="ctr">
              <a:buNone/>
              <a:defRPr/>
            </a:lvl7pPr>
            <a:lvl8pPr marL="3199836" indent="0" algn="ctr">
              <a:buNone/>
              <a:defRPr/>
            </a:lvl8pPr>
            <a:lvl9pPr marL="3656954"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3301651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534989" y="1763713"/>
            <a:ext cx="9623425" cy="4991100"/>
          </a:xfrm>
          <a:prstGeom prst="rect">
            <a:avLst/>
          </a:prstGeom>
        </p:spPr>
        <p:txBody>
          <a:bodyPr vert="eaVert" lIns="91424" tIns="45712" rIns="91424" bIns="45712"/>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134977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753350" y="107951"/>
            <a:ext cx="2405063" cy="6646863"/>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534989" y="107951"/>
            <a:ext cx="7065962" cy="6646863"/>
          </a:xfrm>
          <a:prstGeom prst="rect">
            <a:avLst/>
          </a:prstGeom>
        </p:spPr>
        <p:txBody>
          <a:bodyPr vert="eaVert" lIns="91424" tIns="45712" rIns="91424" bIns="45712"/>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964236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01689" y="2349500"/>
            <a:ext cx="9090025" cy="1620838"/>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603375" y="4284665"/>
            <a:ext cx="7486650" cy="1931986"/>
          </a:xfrm>
        </p:spPr>
        <p:txBody>
          <a:bodyPr/>
          <a:lstStyle>
            <a:lvl1pPr marL="0" indent="0" algn="ctr">
              <a:buNone/>
              <a:defRPr/>
            </a:lvl1pPr>
            <a:lvl2pPr marL="457120" indent="0" algn="ctr">
              <a:buNone/>
              <a:defRPr/>
            </a:lvl2pPr>
            <a:lvl3pPr marL="914239" indent="0" algn="ctr">
              <a:buNone/>
              <a:defRPr/>
            </a:lvl3pPr>
            <a:lvl4pPr marL="1371358" indent="0" algn="ctr">
              <a:buNone/>
              <a:defRPr/>
            </a:lvl4pPr>
            <a:lvl5pPr marL="1828477" indent="0" algn="ctr">
              <a:buNone/>
              <a:defRPr/>
            </a:lvl5pPr>
            <a:lvl6pPr marL="2285597" indent="0" algn="ctr">
              <a:buNone/>
              <a:defRPr/>
            </a:lvl6pPr>
            <a:lvl7pPr marL="2742716" indent="0" algn="ctr">
              <a:buNone/>
              <a:defRPr/>
            </a:lvl7pPr>
            <a:lvl8pPr marL="3199836" indent="0" algn="ctr">
              <a:buNone/>
              <a:defRPr/>
            </a:lvl8pPr>
            <a:lvl9pPr marL="3656954"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5" name="Foliennummernplatzhalter 4"/>
          <p:cNvSpPr>
            <a:spLocks noGrp="1"/>
          </p:cNvSpPr>
          <p:nvPr>
            <p:ph type="sldNum" sz="quarter" idx="11"/>
          </p:nvPr>
        </p:nvSpPr>
        <p:spPr/>
        <p:txBody>
          <a:bodyPr/>
          <a:lstStyle>
            <a:lvl1pPr>
              <a:defRPr/>
            </a:lvl1pPr>
          </a:lstStyle>
          <a:p>
            <a:fld id="{B1D8E69F-6957-417B-89B0-37D5042CF50B}" type="slidenum">
              <a:rPr lang="de-DE" altLang="de-DE"/>
              <a:pPr/>
              <a:t>‹Nr.›</a:t>
            </a:fld>
            <a:endParaRPr lang="de-DE" altLang="de-DE"/>
          </a:p>
        </p:txBody>
      </p:sp>
    </p:spTree>
    <p:extLst>
      <p:ext uri="{BB962C8B-B14F-4D97-AF65-F5344CB8AC3E}">
        <p14:creationId xmlns:p14="http://schemas.microsoft.com/office/powerpoint/2010/main" val="2808141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smtClean="0"/>
              <a:t>Marcus Reckermann, International Baltic Earth Secretariat                                                              ASLO OSC Meeting, Honolulu, February 2014</a:t>
            </a:r>
            <a:endParaRPr lang="de-DE" altLang="de-DE"/>
          </a:p>
        </p:txBody>
      </p:sp>
      <p:sp>
        <p:nvSpPr>
          <p:cNvPr id="5" name="Foliennummernplatzhalter 4"/>
          <p:cNvSpPr>
            <a:spLocks noGrp="1"/>
          </p:cNvSpPr>
          <p:nvPr>
            <p:ph type="sldNum" sz="quarter" idx="11"/>
          </p:nvPr>
        </p:nvSpPr>
        <p:spPr/>
        <p:txBody>
          <a:bodyPr/>
          <a:lstStyle>
            <a:lvl1pPr>
              <a:defRPr/>
            </a:lvl1pPr>
          </a:lstStyle>
          <a:p>
            <a:fld id="{3880E580-E1DC-46E0-94AC-7809706CD4A3}" type="slidenum">
              <a:rPr lang="de-DE" altLang="de-DE"/>
              <a:pPr/>
              <a:t>‹Nr.›</a:t>
            </a:fld>
            <a:endParaRPr lang="de-DE" altLang="de-DE"/>
          </a:p>
        </p:txBody>
      </p:sp>
      <p:sp>
        <p:nvSpPr>
          <p:cNvPr id="6" name="Titel 1"/>
          <p:cNvSpPr txBox="1">
            <a:spLocks/>
          </p:cNvSpPr>
          <p:nvPr userDrawn="1"/>
        </p:nvSpPr>
        <p:spPr bwMode="gray">
          <a:xfrm>
            <a:off x="1831008" y="7272477"/>
            <a:ext cx="6767512" cy="288786"/>
          </a:xfrm>
          <a:prstGeom prst="rect">
            <a:avLst/>
          </a:prstGeom>
          <a:solidFill>
            <a:schemeClr val="bg1"/>
          </a:solidFill>
          <a:ln>
            <a:noFill/>
          </a:ln>
          <a:effectLst/>
          <a:extLst/>
        </p:spPr>
        <p:txBody>
          <a:bodyPr vert="horz" wrap="square" lIns="0" tIns="0" rIns="0" bIns="0" numCol="1" anchor="b" anchorCtr="0" compatLnSpc="1">
            <a:prstTxWarp prst="textNoShape">
              <a:avLst/>
            </a:prstTxWarp>
          </a:bodyPr>
          <a:lstStyle>
            <a:lvl1pPr algn="l" defTabSz="1042988" rtl="0" fontAlgn="base">
              <a:spcBef>
                <a:spcPct val="0"/>
              </a:spcBef>
              <a:spcAft>
                <a:spcPct val="0"/>
              </a:spcAft>
              <a:defRPr sz="1600">
                <a:solidFill>
                  <a:schemeClr val="tx1"/>
                </a:solidFill>
                <a:latin typeface="+mj-lt"/>
                <a:ea typeface="+mj-ea"/>
                <a:cs typeface="+mj-cs"/>
              </a:defRPr>
            </a:lvl1pPr>
            <a:lvl2pPr algn="l" defTabSz="1042988" rtl="0" fontAlgn="base">
              <a:spcBef>
                <a:spcPct val="0"/>
              </a:spcBef>
              <a:spcAft>
                <a:spcPct val="0"/>
              </a:spcAft>
              <a:defRPr sz="1600">
                <a:solidFill>
                  <a:schemeClr val="tx1"/>
                </a:solidFill>
                <a:latin typeface="Arial" charset="0"/>
                <a:cs typeface="Arial" charset="0"/>
              </a:defRPr>
            </a:lvl2pPr>
            <a:lvl3pPr algn="l" defTabSz="1042988" rtl="0" fontAlgn="base">
              <a:spcBef>
                <a:spcPct val="0"/>
              </a:spcBef>
              <a:spcAft>
                <a:spcPct val="0"/>
              </a:spcAft>
              <a:defRPr sz="1600">
                <a:solidFill>
                  <a:schemeClr val="tx1"/>
                </a:solidFill>
                <a:latin typeface="Arial" charset="0"/>
                <a:cs typeface="Arial" charset="0"/>
              </a:defRPr>
            </a:lvl3pPr>
            <a:lvl4pPr algn="l" defTabSz="1042988" rtl="0" fontAlgn="base">
              <a:spcBef>
                <a:spcPct val="0"/>
              </a:spcBef>
              <a:spcAft>
                <a:spcPct val="0"/>
              </a:spcAft>
              <a:defRPr sz="1600">
                <a:solidFill>
                  <a:schemeClr val="tx1"/>
                </a:solidFill>
                <a:latin typeface="Arial" charset="0"/>
                <a:cs typeface="Arial" charset="0"/>
              </a:defRPr>
            </a:lvl4pPr>
            <a:lvl5pPr algn="l" defTabSz="1042988" rtl="0" fontAlgn="base">
              <a:spcBef>
                <a:spcPct val="0"/>
              </a:spcBef>
              <a:spcAft>
                <a:spcPct val="0"/>
              </a:spcAft>
              <a:defRPr sz="1600">
                <a:solidFill>
                  <a:schemeClr val="tx1"/>
                </a:solidFill>
                <a:latin typeface="Arial" charset="0"/>
                <a:cs typeface="Arial" charset="0"/>
              </a:defRPr>
            </a:lvl5pPr>
            <a:lvl6pPr marL="457200" algn="l" defTabSz="1042988" rtl="0" fontAlgn="base">
              <a:spcBef>
                <a:spcPct val="0"/>
              </a:spcBef>
              <a:spcAft>
                <a:spcPct val="0"/>
              </a:spcAft>
              <a:defRPr sz="1600">
                <a:solidFill>
                  <a:schemeClr val="tx1"/>
                </a:solidFill>
                <a:latin typeface="Arial" charset="0"/>
                <a:cs typeface="Arial" charset="0"/>
              </a:defRPr>
            </a:lvl6pPr>
            <a:lvl7pPr marL="914400" algn="l" defTabSz="1042988" rtl="0" fontAlgn="base">
              <a:spcBef>
                <a:spcPct val="0"/>
              </a:spcBef>
              <a:spcAft>
                <a:spcPct val="0"/>
              </a:spcAft>
              <a:defRPr sz="1600">
                <a:solidFill>
                  <a:schemeClr val="tx1"/>
                </a:solidFill>
                <a:latin typeface="Arial" charset="0"/>
                <a:cs typeface="Arial" charset="0"/>
              </a:defRPr>
            </a:lvl7pPr>
            <a:lvl8pPr marL="1371600" algn="l" defTabSz="1042988" rtl="0" fontAlgn="base">
              <a:spcBef>
                <a:spcPct val="0"/>
              </a:spcBef>
              <a:spcAft>
                <a:spcPct val="0"/>
              </a:spcAft>
              <a:defRPr sz="1600">
                <a:solidFill>
                  <a:schemeClr val="tx1"/>
                </a:solidFill>
                <a:latin typeface="Arial" charset="0"/>
                <a:cs typeface="Arial" charset="0"/>
              </a:defRPr>
            </a:lvl8pPr>
            <a:lvl9pPr marL="1828800" algn="l" defTabSz="1042988" rtl="0" fontAlgn="base">
              <a:spcBef>
                <a:spcPct val="0"/>
              </a:spcBef>
              <a:spcAft>
                <a:spcPct val="0"/>
              </a:spcAft>
              <a:defRPr sz="1600">
                <a:solidFill>
                  <a:schemeClr val="tx1"/>
                </a:solidFill>
                <a:latin typeface="Arial" charset="0"/>
                <a:cs typeface="Arial" charset="0"/>
              </a:defRPr>
            </a:lvl9pPr>
          </a:lstStyle>
          <a:p>
            <a:pPr algn="ctr">
              <a:lnSpc>
                <a:spcPct val="100000"/>
              </a:lnSpc>
              <a:buFontTx/>
            </a:pPr>
            <a:r>
              <a:rPr lang="de-DE" sz="1400" kern="0" smtClean="0">
                <a:latin typeface="Calibri" panose="020F0502020204030204" pitchFamily="34" charset="0"/>
              </a:rPr>
              <a:t>www.baltic-earth.eu</a:t>
            </a:r>
            <a:endParaRPr lang="de-DE" sz="1400" kern="0">
              <a:latin typeface="Calibri" panose="020F0502020204030204" pitchFamily="34" charset="0"/>
            </a:endParaRPr>
          </a:p>
        </p:txBody>
      </p:sp>
    </p:spTree>
    <p:extLst>
      <p:ext uri="{BB962C8B-B14F-4D97-AF65-F5344CB8AC3E}">
        <p14:creationId xmlns:p14="http://schemas.microsoft.com/office/powerpoint/2010/main" val="1834983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4551" y="4859339"/>
            <a:ext cx="9090025" cy="15017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844551" y="3205164"/>
            <a:ext cx="9090025" cy="1654175"/>
          </a:xfrm>
        </p:spPr>
        <p:txBody>
          <a:bodyPr anchor="b"/>
          <a:lstStyle>
            <a:lvl1pPr marL="0" indent="0">
              <a:buNone/>
              <a:defRPr sz="2100"/>
            </a:lvl1pPr>
            <a:lvl2pPr marL="457120" indent="0">
              <a:buNone/>
              <a:defRPr sz="1800"/>
            </a:lvl2pPr>
            <a:lvl3pPr marL="914239" indent="0">
              <a:buNone/>
              <a:defRPr sz="1600"/>
            </a:lvl3pPr>
            <a:lvl4pPr marL="1371358" indent="0">
              <a:buNone/>
              <a:defRPr sz="1400"/>
            </a:lvl4pPr>
            <a:lvl5pPr marL="1828477" indent="0">
              <a:buNone/>
              <a:defRPr sz="1400"/>
            </a:lvl5pPr>
            <a:lvl6pPr marL="2285597" indent="0">
              <a:buNone/>
              <a:defRPr sz="1400"/>
            </a:lvl6pPr>
            <a:lvl7pPr marL="2742716" indent="0">
              <a:buNone/>
              <a:defRPr sz="1400"/>
            </a:lvl7pPr>
            <a:lvl8pPr marL="3199836" indent="0">
              <a:buNone/>
              <a:defRPr sz="1400"/>
            </a:lvl8pPr>
            <a:lvl9pPr marL="3656954"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5" name="Foliennummernplatzhalter 4"/>
          <p:cNvSpPr>
            <a:spLocks noGrp="1"/>
          </p:cNvSpPr>
          <p:nvPr>
            <p:ph type="sldNum" sz="quarter" idx="11"/>
          </p:nvPr>
        </p:nvSpPr>
        <p:spPr/>
        <p:txBody>
          <a:bodyPr/>
          <a:lstStyle>
            <a:lvl1pPr>
              <a:defRPr/>
            </a:lvl1pPr>
          </a:lstStyle>
          <a:p>
            <a:fld id="{2E742153-A165-4E24-88B5-C431618E0C71}" type="slidenum">
              <a:rPr lang="de-DE" altLang="de-DE"/>
              <a:pPr/>
              <a:t>‹Nr.›</a:t>
            </a:fld>
            <a:endParaRPr lang="de-DE" altLang="de-DE"/>
          </a:p>
        </p:txBody>
      </p:sp>
    </p:spTree>
    <p:extLst>
      <p:ext uri="{BB962C8B-B14F-4D97-AF65-F5344CB8AC3E}">
        <p14:creationId xmlns:p14="http://schemas.microsoft.com/office/powerpoint/2010/main" val="206126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1243014" y="1484314"/>
            <a:ext cx="4441825" cy="5140325"/>
          </a:xfrm>
        </p:spPr>
        <p:txBody>
          <a:bodyPr/>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837239" y="1484314"/>
            <a:ext cx="4441825" cy="5140325"/>
          </a:xfrm>
        </p:spPr>
        <p:txBody>
          <a:bodyPr/>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6" name="Foliennummernplatzhalter 5"/>
          <p:cNvSpPr>
            <a:spLocks noGrp="1"/>
          </p:cNvSpPr>
          <p:nvPr>
            <p:ph type="sldNum" sz="quarter" idx="11"/>
          </p:nvPr>
        </p:nvSpPr>
        <p:spPr/>
        <p:txBody>
          <a:bodyPr/>
          <a:lstStyle>
            <a:lvl1pPr>
              <a:defRPr/>
            </a:lvl1pPr>
          </a:lstStyle>
          <a:p>
            <a:fld id="{2274F0B9-A801-44FB-843B-0494E70A13D6}" type="slidenum">
              <a:rPr lang="de-DE" altLang="de-DE"/>
              <a:pPr/>
              <a:t>‹Nr.›</a:t>
            </a:fld>
            <a:endParaRPr lang="de-DE" altLang="de-DE"/>
          </a:p>
        </p:txBody>
      </p:sp>
    </p:spTree>
    <p:extLst>
      <p:ext uri="{BB962C8B-B14F-4D97-AF65-F5344CB8AC3E}">
        <p14:creationId xmlns:p14="http://schemas.microsoft.com/office/powerpoint/2010/main" val="2167238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34989" y="303214"/>
            <a:ext cx="9623425" cy="1260475"/>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534989" y="1692276"/>
            <a:ext cx="4724400" cy="704850"/>
          </a:xfrm>
        </p:spPr>
        <p:txBody>
          <a:bodyPr anchor="b"/>
          <a:lstStyle>
            <a:lvl1pPr marL="0" indent="0">
              <a:buNone/>
              <a:defRPr sz="2400" b="1"/>
            </a:lvl1pPr>
            <a:lvl2pPr marL="457120" indent="0">
              <a:buNone/>
              <a:defRPr sz="2100" b="1"/>
            </a:lvl2pPr>
            <a:lvl3pPr marL="914239" indent="0">
              <a:buNone/>
              <a:defRPr sz="1800" b="1"/>
            </a:lvl3pPr>
            <a:lvl4pPr marL="1371358" indent="0">
              <a:buNone/>
              <a:defRPr sz="1600" b="1"/>
            </a:lvl4pPr>
            <a:lvl5pPr marL="1828477" indent="0">
              <a:buNone/>
              <a:defRPr sz="1600" b="1"/>
            </a:lvl5pPr>
            <a:lvl6pPr marL="2285597" indent="0">
              <a:buNone/>
              <a:defRPr sz="1600" b="1"/>
            </a:lvl6pPr>
            <a:lvl7pPr marL="2742716" indent="0">
              <a:buNone/>
              <a:defRPr sz="1600" b="1"/>
            </a:lvl7pPr>
            <a:lvl8pPr marL="3199836" indent="0">
              <a:buNone/>
              <a:defRPr sz="1600" b="1"/>
            </a:lvl8pPr>
            <a:lvl9pPr marL="3656954"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534989" y="2397126"/>
            <a:ext cx="4724400" cy="4357688"/>
          </a:xfrm>
        </p:spPr>
        <p:txBody>
          <a:bodyPr/>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432426" y="1692276"/>
            <a:ext cx="4725988" cy="704850"/>
          </a:xfrm>
        </p:spPr>
        <p:txBody>
          <a:bodyPr anchor="b"/>
          <a:lstStyle>
            <a:lvl1pPr marL="0" indent="0">
              <a:buNone/>
              <a:defRPr sz="2400" b="1"/>
            </a:lvl1pPr>
            <a:lvl2pPr marL="457120" indent="0">
              <a:buNone/>
              <a:defRPr sz="2100" b="1"/>
            </a:lvl2pPr>
            <a:lvl3pPr marL="914239" indent="0">
              <a:buNone/>
              <a:defRPr sz="1800" b="1"/>
            </a:lvl3pPr>
            <a:lvl4pPr marL="1371358" indent="0">
              <a:buNone/>
              <a:defRPr sz="1600" b="1"/>
            </a:lvl4pPr>
            <a:lvl5pPr marL="1828477" indent="0">
              <a:buNone/>
              <a:defRPr sz="1600" b="1"/>
            </a:lvl5pPr>
            <a:lvl6pPr marL="2285597" indent="0">
              <a:buNone/>
              <a:defRPr sz="1600" b="1"/>
            </a:lvl6pPr>
            <a:lvl7pPr marL="2742716" indent="0">
              <a:buNone/>
              <a:defRPr sz="1600" b="1"/>
            </a:lvl7pPr>
            <a:lvl8pPr marL="3199836" indent="0">
              <a:buNone/>
              <a:defRPr sz="1600" b="1"/>
            </a:lvl8pPr>
            <a:lvl9pPr marL="3656954"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432426" y="2397126"/>
            <a:ext cx="4725988" cy="4357688"/>
          </a:xfrm>
        </p:spPr>
        <p:txBody>
          <a:bodyPr/>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8" name="Foliennummernplatzhalter 7"/>
          <p:cNvSpPr>
            <a:spLocks noGrp="1"/>
          </p:cNvSpPr>
          <p:nvPr>
            <p:ph type="sldNum" sz="quarter" idx="11"/>
          </p:nvPr>
        </p:nvSpPr>
        <p:spPr/>
        <p:txBody>
          <a:bodyPr/>
          <a:lstStyle>
            <a:lvl1pPr>
              <a:defRPr/>
            </a:lvl1pPr>
          </a:lstStyle>
          <a:p>
            <a:fld id="{1E76268D-094B-4CC6-AEE5-F564523E575D}" type="slidenum">
              <a:rPr lang="de-DE" altLang="de-DE"/>
              <a:pPr/>
              <a:t>‹Nr.›</a:t>
            </a:fld>
            <a:endParaRPr lang="de-DE" altLang="de-DE"/>
          </a:p>
        </p:txBody>
      </p:sp>
    </p:spTree>
    <p:extLst>
      <p:ext uri="{BB962C8B-B14F-4D97-AF65-F5344CB8AC3E}">
        <p14:creationId xmlns:p14="http://schemas.microsoft.com/office/powerpoint/2010/main" val="1757613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4" name="Foliennummernplatzhalter 3"/>
          <p:cNvSpPr>
            <a:spLocks noGrp="1"/>
          </p:cNvSpPr>
          <p:nvPr>
            <p:ph type="sldNum" sz="quarter" idx="11"/>
          </p:nvPr>
        </p:nvSpPr>
        <p:spPr/>
        <p:txBody>
          <a:bodyPr/>
          <a:lstStyle>
            <a:lvl1pPr>
              <a:defRPr/>
            </a:lvl1pPr>
          </a:lstStyle>
          <a:p>
            <a:fld id="{39E23299-3C6A-4F66-910E-1B9AA217A177}" type="slidenum">
              <a:rPr lang="de-DE" altLang="de-DE"/>
              <a:pPr/>
              <a:t>‹Nr.›</a:t>
            </a:fld>
            <a:endParaRPr lang="de-DE" altLang="de-DE"/>
          </a:p>
        </p:txBody>
      </p:sp>
    </p:spTree>
    <p:extLst>
      <p:ext uri="{BB962C8B-B14F-4D97-AF65-F5344CB8AC3E}">
        <p14:creationId xmlns:p14="http://schemas.microsoft.com/office/powerpoint/2010/main" val="2765522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3" name="Foliennummernplatzhalter 2"/>
          <p:cNvSpPr>
            <a:spLocks noGrp="1"/>
          </p:cNvSpPr>
          <p:nvPr>
            <p:ph type="sldNum" sz="quarter" idx="11"/>
          </p:nvPr>
        </p:nvSpPr>
        <p:spPr/>
        <p:txBody>
          <a:bodyPr/>
          <a:lstStyle>
            <a:lvl1pPr>
              <a:defRPr/>
            </a:lvl1pPr>
          </a:lstStyle>
          <a:p>
            <a:fld id="{B1E4098B-9440-44E2-8B1C-081796F4C1E4}" type="slidenum">
              <a:rPr lang="de-DE" altLang="de-DE"/>
              <a:pPr/>
              <a:t>‹Nr.›</a:t>
            </a:fld>
            <a:endParaRPr lang="de-DE" altLang="de-DE"/>
          </a:p>
        </p:txBody>
      </p:sp>
    </p:spTree>
    <p:extLst>
      <p:ext uri="{BB962C8B-B14F-4D97-AF65-F5344CB8AC3E}">
        <p14:creationId xmlns:p14="http://schemas.microsoft.com/office/powerpoint/2010/main" val="1176448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34988" y="301626"/>
            <a:ext cx="3517901" cy="1281113"/>
          </a:xfrm>
        </p:spPr>
        <p:txBody>
          <a:bodyPr/>
          <a:lstStyle>
            <a:lvl1pPr algn="l">
              <a:defRPr sz="2100" b="1"/>
            </a:lvl1pPr>
          </a:lstStyle>
          <a:p>
            <a:r>
              <a:rPr lang="de-DE" smtClean="0"/>
              <a:t>Titelmasterformat durch Klicken bearbeiten</a:t>
            </a:r>
            <a:endParaRPr lang="de-DE"/>
          </a:p>
        </p:txBody>
      </p:sp>
      <p:sp>
        <p:nvSpPr>
          <p:cNvPr id="3" name="Inhaltsplatzhalter 2"/>
          <p:cNvSpPr>
            <a:spLocks noGrp="1"/>
          </p:cNvSpPr>
          <p:nvPr>
            <p:ph idx="1"/>
          </p:nvPr>
        </p:nvSpPr>
        <p:spPr>
          <a:xfrm>
            <a:off x="4181476" y="301625"/>
            <a:ext cx="5976938" cy="6453188"/>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534988" y="1582739"/>
            <a:ext cx="3517901" cy="5172075"/>
          </a:xfrm>
        </p:spPr>
        <p:txBody>
          <a:bodyPr/>
          <a:lstStyle>
            <a:lvl1pPr marL="0" indent="0">
              <a:buNone/>
              <a:defRPr sz="1400"/>
            </a:lvl1pPr>
            <a:lvl2pPr marL="457120" indent="0">
              <a:buNone/>
              <a:defRPr sz="1300"/>
            </a:lvl2pPr>
            <a:lvl3pPr marL="914239" indent="0">
              <a:buNone/>
              <a:defRPr sz="1000"/>
            </a:lvl3pPr>
            <a:lvl4pPr marL="1371358" indent="0">
              <a:buNone/>
              <a:defRPr sz="900"/>
            </a:lvl4pPr>
            <a:lvl5pPr marL="1828477" indent="0">
              <a:buNone/>
              <a:defRPr sz="900"/>
            </a:lvl5pPr>
            <a:lvl6pPr marL="2285597" indent="0">
              <a:buNone/>
              <a:defRPr sz="900"/>
            </a:lvl6pPr>
            <a:lvl7pPr marL="2742716" indent="0">
              <a:buNone/>
              <a:defRPr sz="900"/>
            </a:lvl7pPr>
            <a:lvl8pPr marL="3199836" indent="0">
              <a:buNone/>
              <a:defRPr sz="900"/>
            </a:lvl8pPr>
            <a:lvl9pPr marL="3656954"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6" name="Foliennummernplatzhalter 5"/>
          <p:cNvSpPr>
            <a:spLocks noGrp="1"/>
          </p:cNvSpPr>
          <p:nvPr>
            <p:ph type="sldNum" sz="quarter" idx="11"/>
          </p:nvPr>
        </p:nvSpPr>
        <p:spPr/>
        <p:txBody>
          <a:bodyPr/>
          <a:lstStyle>
            <a:lvl1pPr>
              <a:defRPr/>
            </a:lvl1pPr>
          </a:lstStyle>
          <a:p>
            <a:fld id="{D7C93264-714C-4E2A-BE61-16085A6F3BE2}" type="slidenum">
              <a:rPr lang="de-DE" altLang="de-DE"/>
              <a:pPr/>
              <a:t>‹Nr.›</a:t>
            </a:fld>
            <a:endParaRPr lang="de-DE" altLang="de-DE"/>
          </a:p>
        </p:txBody>
      </p:sp>
    </p:spTree>
    <p:extLst>
      <p:ext uri="{BB962C8B-B14F-4D97-AF65-F5344CB8AC3E}">
        <p14:creationId xmlns:p14="http://schemas.microsoft.com/office/powerpoint/2010/main" val="3081032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a:xfrm>
            <a:off x="534989" y="1763713"/>
            <a:ext cx="9623425" cy="4991100"/>
          </a:xfrm>
          <a:prstGeom prst="rect">
            <a:avLst/>
          </a:prstGeom>
        </p:spPr>
        <p:txBody>
          <a:bodyPr lIns="91424" tIns="45712" rIns="91424" bIns="45712"/>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833799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095501" y="5292725"/>
            <a:ext cx="6416675" cy="625475"/>
          </a:xfrm>
        </p:spPr>
        <p:txBody>
          <a:bodyPr/>
          <a:lstStyle>
            <a:lvl1pPr algn="l">
              <a:defRPr sz="2100" b="1"/>
            </a:lvl1pPr>
          </a:lstStyle>
          <a:p>
            <a:r>
              <a:rPr lang="de-DE" smtClean="0"/>
              <a:t>Titelmasterformat durch Klicken bearbeiten</a:t>
            </a:r>
            <a:endParaRPr lang="de-DE"/>
          </a:p>
        </p:txBody>
      </p:sp>
      <p:sp>
        <p:nvSpPr>
          <p:cNvPr id="3" name="Bildplatzhalter 2"/>
          <p:cNvSpPr>
            <a:spLocks noGrp="1"/>
          </p:cNvSpPr>
          <p:nvPr>
            <p:ph type="pic" idx="1"/>
          </p:nvPr>
        </p:nvSpPr>
        <p:spPr>
          <a:xfrm>
            <a:off x="2095501" y="676275"/>
            <a:ext cx="6416675" cy="4535488"/>
          </a:xfrm>
        </p:spPr>
        <p:txBody>
          <a:bodyPr/>
          <a:lstStyle>
            <a:lvl1pPr marL="0" indent="0">
              <a:buNone/>
              <a:defRPr sz="3200"/>
            </a:lvl1pPr>
            <a:lvl2pPr marL="457120" indent="0">
              <a:buNone/>
              <a:defRPr sz="2900"/>
            </a:lvl2pPr>
            <a:lvl3pPr marL="914239" indent="0">
              <a:buNone/>
              <a:defRPr sz="2400"/>
            </a:lvl3pPr>
            <a:lvl4pPr marL="1371358" indent="0">
              <a:buNone/>
              <a:defRPr sz="2100"/>
            </a:lvl4pPr>
            <a:lvl5pPr marL="1828477" indent="0">
              <a:buNone/>
              <a:defRPr sz="2100"/>
            </a:lvl5pPr>
            <a:lvl6pPr marL="2285597" indent="0">
              <a:buNone/>
              <a:defRPr sz="2100"/>
            </a:lvl6pPr>
            <a:lvl7pPr marL="2742716" indent="0">
              <a:buNone/>
              <a:defRPr sz="2100"/>
            </a:lvl7pPr>
            <a:lvl8pPr marL="3199836" indent="0">
              <a:buNone/>
              <a:defRPr sz="2100"/>
            </a:lvl8pPr>
            <a:lvl9pPr marL="3656954" indent="0">
              <a:buNone/>
              <a:defRPr sz="2100"/>
            </a:lvl9pPr>
          </a:lstStyle>
          <a:p>
            <a:endParaRPr lang="de-DE"/>
          </a:p>
        </p:txBody>
      </p:sp>
      <p:sp>
        <p:nvSpPr>
          <p:cNvPr id="4" name="Textplatzhalter 3"/>
          <p:cNvSpPr>
            <a:spLocks noGrp="1"/>
          </p:cNvSpPr>
          <p:nvPr>
            <p:ph type="body" sz="half" idx="2"/>
          </p:nvPr>
        </p:nvSpPr>
        <p:spPr>
          <a:xfrm>
            <a:off x="2095501" y="5918201"/>
            <a:ext cx="6416675" cy="887413"/>
          </a:xfrm>
        </p:spPr>
        <p:txBody>
          <a:bodyPr/>
          <a:lstStyle>
            <a:lvl1pPr marL="0" indent="0">
              <a:buNone/>
              <a:defRPr sz="1400"/>
            </a:lvl1pPr>
            <a:lvl2pPr marL="457120" indent="0">
              <a:buNone/>
              <a:defRPr sz="1300"/>
            </a:lvl2pPr>
            <a:lvl3pPr marL="914239" indent="0">
              <a:buNone/>
              <a:defRPr sz="1000"/>
            </a:lvl3pPr>
            <a:lvl4pPr marL="1371358" indent="0">
              <a:buNone/>
              <a:defRPr sz="900"/>
            </a:lvl4pPr>
            <a:lvl5pPr marL="1828477" indent="0">
              <a:buNone/>
              <a:defRPr sz="900"/>
            </a:lvl5pPr>
            <a:lvl6pPr marL="2285597" indent="0">
              <a:buNone/>
              <a:defRPr sz="900"/>
            </a:lvl6pPr>
            <a:lvl7pPr marL="2742716" indent="0">
              <a:buNone/>
              <a:defRPr sz="900"/>
            </a:lvl7pPr>
            <a:lvl8pPr marL="3199836" indent="0">
              <a:buNone/>
              <a:defRPr sz="900"/>
            </a:lvl8pPr>
            <a:lvl9pPr marL="3656954"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6" name="Foliennummernplatzhalter 5"/>
          <p:cNvSpPr>
            <a:spLocks noGrp="1"/>
          </p:cNvSpPr>
          <p:nvPr>
            <p:ph type="sldNum" sz="quarter" idx="11"/>
          </p:nvPr>
        </p:nvSpPr>
        <p:spPr/>
        <p:txBody>
          <a:bodyPr/>
          <a:lstStyle>
            <a:lvl1pPr>
              <a:defRPr/>
            </a:lvl1pPr>
          </a:lstStyle>
          <a:p>
            <a:fld id="{2EFDC008-8FBB-4A6C-8D84-EAC42AB1BC93}" type="slidenum">
              <a:rPr lang="de-DE" altLang="de-DE"/>
              <a:pPr/>
              <a:t>‹Nr.›</a:t>
            </a:fld>
            <a:endParaRPr lang="de-DE" altLang="de-DE"/>
          </a:p>
        </p:txBody>
      </p:sp>
    </p:spTree>
    <p:extLst>
      <p:ext uri="{BB962C8B-B14F-4D97-AF65-F5344CB8AC3E}">
        <p14:creationId xmlns:p14="http://schemas.microsoft.com/office/powerpoint/2010/main" val="4000844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5" name="Foliennummernplatzhalter 4"/>
          <p:cNvSpPr>
            <a:spLocks noGrp="1"/>
          </p:cNvSpPr>
          <p:nvPr>
            <p:ph type="sldNum" sz="quarter" idx="11"/>
          </p:nvPr>
        </p:nvSpPr>
        <p:spPr/>
        <p:txBody>
          <a:bodyPr/>
          <a:lstStyle>
            <a:lvl1pPr>
              <a:defRPr/>
            </a:lvl1pPr>
          </a:lstStyle>
          <a:p>
            <a:fld id="{3CAABDBD-9C58-4338-A7B7-6A816F462E1A}" type="slidenum">
              <a:rPr lang="de-DE" altLang="de-DE"/>
              <a:pPr/>
              <a:t>‹Nr.›</a:t>
            </a:fld>
            <a:endParaRPr lang="de-DE" altLang="de-DE"/>
          </a:p>
        </p:txBody>
      </p:sp>
    </p:spTree>
    <p:extLst>
      <p:ext uri="{BB962C8B-B14F-4D97-AF65-F5344CB8AC3E}">
        <p14:creationId xmlns:p14="http://schemas.microsoft.com/office/powerpoint/2010/main" val="1357257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020050" y="395288"/>
            <a:ext cx="2259013" cy="6229349"/>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1243014" y="395288"/>
            <a:ext cx="6624637" cy="6229349"/>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5" name="Foliennummernplatzhalter 4"/>
          <p:cNvSpPr>
            <a:spLocks noGrp="1"/>
          </p:cNvSpPr>
          <p:nvPr>
            <p:ph type="sldNum" sz="quarter" idx="11"/>
          </p:nvPr>
        </p:nvSpPr>
        <p:spPr/>
        <p:txBody>
          <a:bodyPr/>
          <a:lstStyle>
            <a:lvl1pPr>
              <a:defRPr/>
            </a:lvl1pPr>
          </a:lstStyle>
          <a:p>
            <a:fld id="{5DC2888D-9230-41B5-A1B1-8FAD487EEEAD}" type="slidenum">
              <a:rPr lang="de-DE" altLang="de-DE"/>
              <a:pPr/>
              <a:t>‹Nr.›</a:t>
            </a:fld>
            <a:endParaRPr lang="de-DE" altLang="de-DE"/>
          </a:p>
        </p:txBody>
      </p:sp>
    </p:spTree>
    <p:extLst>
      <p:ext uri="{BB962C8B-B14F-4D97-AF65-F5344CB8AC3E}">
        <p14:creationId xmlns:p14="http://schemas.microsoft.com/office/powerpoint/2010/main" val="2496315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4551" y="4859339"/>
            <a:ext cx="9090025" cy="15017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844551" y="3205164"/>
            <a:ext cx="9090025" cy="1654175"/>
          </a:xfrm>
          <a:prstGeom prst="rect">
            <a:avLst/>
          </a:prstGeom>
        </p:spPr>
        <p:txBody>
          <a:bodyPr lIns="91424" tIns="45712" rIns="91424" bIns="45712" anchor="b"/>
          <a:lstStyle>
            <a:lvl1pPr marL="0" indent="0">
              <a:buNone/>
              <a:defRPr sz="2100"/>
            </a:lvl1pPr>
            <a:lvl2pPr marL="457120" indent="0">
              <a:buNone/>
              <a:defRPr sz="1800"/>
            </a:lvl2pPr>
            <a:lvl3pPr marL="914239" indent="0">
              <a:buNone/>
              <a:defRPr sz="1600"/>
            </a:lvl3pPr>
            <a:lvl4pPr marL="1371358" indent="0">
              <a:buNone/>
              <a:defRPr sz="1400"/>
            </a:lvl4pPr>
            <a:lvl5pPr marL="1828477" indent="0">
              <a:buNone/>
              <a:defRPr sz="1400"/>
            </a:lvl5pPr>
            <a:lvl6pPr marL="2285597" indent="0">
              <a:buNone/>
              <a:defRPr sz="1400"/>
            </a:lvl6pPr>
            <a:lvl7pPr marL="2742716" indent="0">
              <a:buNone/>
              <a:defRPr sz="1400"/>
            </a:lvl7pPr>
            <a:lvl8pPr marL="3199836" indent="0">
              <a:buNone/>
              <a:defRPr sz="1400"/>
            </a:lvl8pPr>
            <a:lvl9pPr marL="3656954" indent="0">
              <a:buNone/>
              <a:defRPr sz="1400"/>
            </a:lvl9pPr>
          </a:lstStyle>
          <a:p>
            <a:pPr lvl="0"/>
            <a:r>
              <a:rPr lang="de-DE" smtClean="0"/>
              <a:t>Textmasterformat bearbeiten</a:t>
            </a:r>
          </a:p>
        </p:txBody>
      </p:sp>
    </p:spTree>
    <p:extLst>
      <p:ext uri="{BB962C8B-B14F-4D97-AF65-F5344CB8AC3E}">
        <p14:creationId xmlns:p14="http://schemas.microsoft.com/office/powerpoint/2010/main" val="3594843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34989" y="1763713"/>
            <a:ext cx="4735512" cy="4991100"/>
          </a:xfrm>
          <a:prstGeom prst="rect">
            <a:avLst/>
          </a:prstGeom>
        </p:spPr>
        <p:txBody>
          <a:bodyPr lIns="91424" tIns="45712" rIns="91424" bIns="45712"/>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422900" y="1763713"/>
            <a:ext cx="4735513" cy="4991100"/>
          </a:xfrm>
          <a:prstGeom prst="rect">
            <a:avLst/>
          </a:prstGeom>
        </p:spPr>
        <p:txBody>
          <a:bodyPr lIns="91424" tIns="45712" rIns="91424" bIns="45712"/>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042222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34989" y="303214"/>
            <a:ext cx="9623425" cy="1260475"/>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534989" y="1692276"/>
            <a:ext cx="4724400" cy="704850"/>
          </a:xfrm>
          <a:prstGeom prst="rect">
            <a:avLst/>
          </a:prstGeom>
        </p:spPr>
        <p:txBody>
          <a:bodyPr lIns="91424" tIns="45712" rIns="91424" bIns="45712" anchor="b"/>
          <a:lstStyle>
            <a:lvl1pPr marL="0" indent="0">
              <a:buNone/>
              <a:defRPr sz="2400" b="1"/>
            </a:lvl1pPr>
            <a:lvl2pPr marL="457120" indent="0">
              <a:buNone/>
              <a:defRPr sz="2100" b="1"/>
            </a:lvl2pPr>
            <a:lvl3pPr marL="914239" indent="0">
              <a:buNone/>
              <a:defRPr sz="1800" b="1"/>
            </a:lvl3pPr>
            <a:lvl4pPr marL="1371358" indent="0">
              <a:buNone/>
              <a:defRPr sz="1600" b="1"/>
            </a:lvl4pPr>
            <a:lvl5pPr marL="1828477" indent="0">
              <a:buNone/>
              <a:defRPr sz="1600" b="1"/>
            </a:lvl5pPr>
            <a:lvl6pPr marL="2285597" indent="0">
              <a:buNone/>
              <a:defRPr sz="1600" b="1"/>
            </a:lvl6pPr>
            <a:lvl7pPr marL="2742716" indent="0">
              <a:buNone/>
              <a:defRPr sz="1600" b="1"/>
            </a:lvl7pPr>
            <a:lvl8pPr marL="3199836" indent="0">
              <a:buNone/>
              <a:defRPr sz="1600" b="1"/>
            </a:lvl8pPr>
            <a:lvl9pPr marL="3656954"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534989" y="2397126"/>
            <a:ext cx="4724400" cy="4357688"/>
          </a:xfrm>
          <a:prstGeom prst="rect">
            <a:avLst/>
          </a:prstGeom>
        </p:spPr>
        <p:txBody>
          <a:bodyPr lIns="91424" tIns="45712" rIns="91424" bIns="45712"/>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432426" y="1692276"/>
            <a:ext cx="4725988" cy="704850"/>
          </a:xfrm>
          <a:prstGeom prst="rect">
            <a:avLst/>
          </a:prstGeom>
        </p:spPr>
        <p:txBody>
          <a:bodyPr lIns="91424" tIns="45712" rIns="91424" bIns="45712" anchor="b"/>
          <a:lstStyle>
            <a:lvl1pPr marL="0" indent="0">
              <a:buNone/>
              <a:defRPr sz="2400" b="1"/>
            </a:lvl1pPr>
            <a:lvl2pPr marL="457120" indent="0">
              <a:buNone/>
              <a:defRPr sz="2100" b="1"/>
            </a:lvl2pPr>
            <a:lvl3pPr marL="914239" indent="0">
              <a:buNone/>
              <a:defRPr sz="1800" b="1"/>
            </a:lvl3pPr>
            <a:lvl4pPr marL="1371358" indent="0">
              <a:buNone/>
              <a:defRPr sz="1600" b="1"/>
            </a:lvl4pPr>
            <a:lvl5pPr marL="1828477" indent="0">
              <a:buNone/>
              <a:defRPr sz="1600" b="1"/>
            </a:lvl5pPr>
            <a:lvl6pPr marL="2285597" indent="0">
              <a:buNone/>
              <a:defRPr sz="1600" b="1"/>
            </a:lvl6pPr>
            <a:lvl7pPr marL="2742716" indent="0">
              <a:buNone/>
              <a:defRPr sz="1600" b="1"/>
            </a:lvl7pPr>
            <a:lvl8pPr marL="3199836" indent="0">
              <a:buNone/>
              <a:defRPr sz="1600" b="1"/>
            </a:lvl8pPr>
            <a:lvl9pPr marL="3656954"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432426" y="2397126"/>
            <a:ext cx="4725988" cy="4357688"/>
          </a:xfrm>
          <a:prstGeom prst="rect">
            <a:avLst/>
          </a:prstGeom>
        </p:spPr>
        <p:txBody>
          <a:bodyPr lIns="91424" tIns="45712" rIns="91424" bIns="45712"/>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77757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737349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23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34988" y="301626"/>
            <a:ext cx="3517901" cy="1281113"/>
          </a:xfrm>
        </p:spPr>
        <p:txBody>
          <a:bodyPr/>
          <a:lstStyle>
            <a:lvl1pPr algn="l">
              <a:defRPr sz="2100" b="1"/>
            </a:lvl1pPr>
          </a:lstStyle>
          <a:p>
            <a:r>
              <a:rPr lang="de-DE" smtClean="0"/>
              <a:t>Titelmasterformat durch Klicken bearbeiten</a:t>
            </a:r>
            <a:endParaRPr lang="de-DE"/>
          </a:p>
        </p:txBody>
      </p:sp>
      <p:sp>
        <p:nvSpPr>
          <p:cNvPr id="3" name="Inhaltsplatzhalter 2"/>
          <p:cNvSpPr>
            <a:spLocks noGrp="1"/>
          </p:cNvSpPr>
          <p:nvPr>
            <p:ph idx="1"/>
          </p:nvPr>
        </p:nvSpPr>
        <p:spPr>
          <a:xfrm>
            <a:off x="4181476" y="301625"/>
            <a:ext cx="5976938" cy="6453188"/>
          </a:xfrm>
          <a:prstGeom prst="rect">
            <a:avLst/>
          </a:prstGeom>
        </p:spPr>
        <p:txBody>
          <a:bodyPr lIns="91424" tIns="45712" rIns="91424" bIns="45712"/>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534988" y="1582739"/>
            <a:ext cx="3517901" cy="5172075"/>
          </a:xfrm>
          <a:prstGeom prst="rect">
            <a:avLst/>
          </a:prstGeom>
        </p:spPr>
        <p:txBody>
          <a:bodyPr lIns="91424" tIns="45712" rIns="91424" bIns="45712"/>
          <a:lstStyle>
            <a:lvl1pPr marL="0" indent="0">
              <a:buNone/>
              <a:defRPr sz="1400"/>
            </a:lvl1pPr>
            <a:lvl2pPr marL="457120" indent="0">
              <a:buNone/>
              <a:defRPr sz="1300"/>
            </a:lvl2pPr>
            <a:lvl3pPr marL="914239" indent="0">
              <a:buNone/>
              <a:defRPr sz="1000"/>
            </a:lvl3pPr>
            <a:lvl4pPr marL="1371358" indent="0">
              <a:buNone/>
              <a:defRPr sz="900"/>
            </a:lvl4pPr>
            <a:lvl5pPr marL="1828477" indent="0">
              <a:buNone/>
              <a:defRPr sz="900"/>
            </a:lvl5pPr>
            <a:lvl6pPr marL="2285597" indent="0">
              <a:buNone/>
              <a:defRPr sz="900"/>
            </a:lvl6pPr>
            <a:lvl7pPr marL="2742716" indent="0">
              <a:buNone/>
              <a:defRPr sz="900"/>
            </a:lvl7pPr>
            <a:lvl8pPr marL="3199836" indent="0">
              <a:buNone/>
              <a:defRPr sz="900"/>
            </a:lvl8pPr>
            <a:lvl9pPr marL="3656954" indent="0">
              <a:buNone/>
              <a:defRPr sz="900"/>
            </a:lvl9pPr>
          </a:lstStyle>
          <a:p>
            <a:pPr lvl="0"/>
            <a:r>
              <a:rPr lang="de-DE" smtClean="0"/>
              <a:t>Textmasterformat bearbeiten</a:t>
            </a:r>
          </a:p>
        </p:txBody>
      </p:sp>
    </p:spTree>
    <p:extLst>
      <p:ext uri="{BB962C8B-B14F-4D97-AF65-F5344CB8AC3E}">
        <p14:creationId xmlns:p14="http://schemas.microsoft.com/office/powerpoint/2010/main" val="1800318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095501" y="5292725"/>
            <a:ext cx="6416675" cy="625475"/>
          </a:xfrm>
        </p:spPr>
        <p:txBody>
          <a:bodyPr/>
          <a:lstStyle>
            <a:lvl1pPr algn="l">
              <a:defRPr sz="2100" b="1"/>
            </a:lvl1pPr>
          </a:lstStyle>
          <a:p>
            <a:r>
              <a:rPr lang="de-DE" smtClean="0"/>
              <a:t>Titelmasterformat durch Klicken bearbeiten</a:t>
            </a:r>
            <a:endParaRPr lang="de-DE"/>
          </a:p>
        </p:txBody>
      </p:sp>
      <p:sp>
        <p:nvSpPr>
          <p:cNvPr id="3" name="Bildplatzhalter 2"/>
          <p:cNvSpPr>
            <a:spLocks noGrp="1"/>
          </p:cNvSpPr>
          <p:nvPr>
            <p:ph type="pic" idx="1"/>
          </p:nvPr>
        </p:nvSpPr>
        <p:spPr>
          <a:xfrm>
            <a:off x="2095501" y="676275"/>
            <a:ext cx="6416675" cy="4535488"/>
          </a:xfrm>
          <a:prstGeom prst="rect">
            <a:avLst/>
          </a:prstGeom>
        </p:spPr>
        <p:txBody>
          <a:bodyPr lIns="91424" tIns="45712" rIns="91424" bIns="45712"/>
          <a:lstStyle>
            <a:lvl1pPr marL="0" indent="0">
              <a:buNone/>
              <a:defRPr sz="3200"/>
            </a:lvl1pPr>
            <a:lvl2pPr marL="457120" indent="0">
              <a:buNone/>
              <a:defRPr sz="2900"/>
            </a:lvl2pPr>
            <a:lvl3pPr marL="914239" indent="0">
              <a:buNone/>
              <a:defRPr sz="2400"/>
            </a:lvl3pPr>
            <a:lvl4pPr marL="1371358" indent="0">
              <a:buNone/>
              <a:defRPr sz="2100"/>
            </a:lvl4pPr>
            <a:lvl5pPr marL="1828477" indent="0">
              <a:buNone/>
              <a:defRPr sz="2100"/>
            </a:lvl5pPr>
            <a:lvl6pPr marL="2285597" indent="0">
              <a:buNone/>
              <a:defRPr sz="2100"/>
            </a:lvl6pPr>
            <a:lvl7pPr marL="2742716" indent="0">
              <a:buNone/>
              <a:defRPr sz="2100"/>
            </a:lvl7pPr>
            <a:lvl8pPr marL="3199836" indent="0">
              <a:buNone/>
              <a:defRPr sz="2100"/>
            </a:lvl8pPr>
            <a:lvl9pPr marL="3656954" indent="0">
              <a:buNone/>
              <a:defRPr sz="2100"/>
            </a:lvl9pPr>
          </a:lstStyle>
          <a:p>
            <a:endParaRPr lang="de-DE"/>
          </a:p>
        </p:txBody>
      </p:sp>
      <p:sp>
        <p:nvSpPr>
          <p:cNvPr id="4" name="Textplatzhalter 3"/>
          <p:cNvSpPr>
            <a:spLocks noGrp="1"/>
          </p:cNvSpPr>
          <p:nvPr>
            <p:ph type="body" sz="half" idx="2"/>
          </p:nvPr>
        </p:nvSpPr>
        <p:spPr>
          <a:xfrm>
            <a:off x="2095501" y="5918201"/>
            <a:ext cx="6416675" cy="887413"/>
          </a:xfrm>
          <a:prstGeom prst="rect">
            <a:avLst/>
          </a:prstGeom>
        </p:spPr>
        <p:txBody>
          <a:bodyPr lIns="91424" tIns="45712" rIns="91424" bIns="45712"/>
          <a:lstStyle>
            <a:lvl1pPr marL="0" indent="0">
              <a:buNone/>
              <a:defRPr sz="1400"/>
            </a:lvl1pPr>
            <a:lvl2pPr marL="457120" indent="0">
              <a:buNone/>
              <a:defRPr sz="1300"/>
            </a:lvl2pPr>
            <a:lvl3pPr marL="914239" indent="0">
              <a:buNone/>
              <a:defRPr sz="1000"/>
            </a:lvl3pPr>
            <a:lvl4pPr marL="1371358" indent="0">
              <a:buNone/>
              <a:defRPr sz="900"/>
            </a:lvl4pPr>
            <a:lvl5pPr marL="1828477" indent="0">
              <a:buNone/>
              <a:defRPr sz="900"/>
            </a:lvl5pPr>
            <a:lvl6pPr marL="2285597" indent="0">
              <a:buNone/>
              <a:defRPr sz="900"/>
            </a:lvl6pPr>
            <a:lvl7pPr marL="2742716" indent="0">
              <a:buNone/>
              <a:defRPr sz="900"/>
            </a:lvl7pPr>
            <a:lvl8pPr marL="3199836" indent="0">
              <a:buNone/>
              <a:defRPr sz="900"/>
            </a:lvl8pPr>
            <a:lvl9pPr marL="3656954" indent="0">
              <a:buNone/>
              <a:defRPr sz="900"/>
            </a:lvl9pPr>
          </a:lstStyle>
          <a:p>
            <a:pPr lvl="0"/>
            <a:r>
              <a:rPr lang="de-DE" smtClean="0"/>
              <a:t>Textmasterformat bearbeiten</a:t>
            </a:r>
          </a:p>
        </p:txBody>
      </p:sp>
    </p:spTree>
    <p:extLst>
      <p:ext uri="{BB962C8B-B14F-4D97-AF65-F5344CB8AC3E}">
        <p14:creationId xmlns:p14="http://schemas.microsoft.com/office/powerpoint/2010/main" val="1854890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1" name="Rectangle 21"/>
          <p:cNvSpPr>
            <a:spLocks noChangeArrowheads="1"/>
          </p:cNvSpPr>
          <p:nvPr/>
        </p:nvSpPr>
        <p:spPr bwMode="auto">
          <a:xfrm>
            <a:off x="450851" y="1"/>
            <a:ext cx="10242550" cy="2916238"/>
          </a:xfrm>
          <a:prstGeom prst="rect">
            <a:avLst/>
          </a:prstGeom>
          <a:solidFill>
            <a:schemeClr val="bg1"/>
          </a:solidFill>
          <a:ln w="317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84" tIns="46792" rIns="89984" bIns="46792" anchor="ctr"/>
          <a:lstStyle/>
          <a:p>
            <a:endParaRPr lang="de-DE"/>
          </a:p>
        </p:txBody>
      </p:sp>
      <p:sp>
        <p:nvSpPr>
          <p:cNvPr id="10242" name="Rectangle 2"/>
          <p:cNvSpPr>
            <a:spLocks noGrp="1" noChangeArrowheads="1"/>
          </p:cNvSpPr>
          <p:nvPr>
            <p:ph type="title"/>
          </p:nvPr>
        </p:nvSpPr>
        <p:spPr bwMode="gray">
          <a:xfrm>
            <a:off x="595313" y="107951"/>
            <a:ext cx="6767512"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smtClean="0"/>
              <a:t>Klick to edit</a:t>
            </a:r>
          </a:p>
        </p:txBody>
      </p:sp>
      <p:sp>
        <p:nvSpPr>
          <p:cNvPr id="10247" name="Line 7"/>
          <p:cNvSpPr>
            <a:spLocks noChangeShapeType="1"/>
          </p:cNvSpPr>
          <p:nvPr/>
        </p:nvSpPr>
        <p:spPr bwMode="gray">
          <a:xfrm flipH="1">
            <a:off x="377826" y="774700"/>
            <a:ext cx="10315575" cy="0"/>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lstStyle/>
          <a:p>
            <a:endParaRPr lang="de-DE"/>
          </a:p>
        </p:txBody>
      </p:sp>
      <p:sp>
        <p:nvSpPr>
          <p:cNvPr id="10249" name="Rectangle 9"/>
          <p:cNvSpPr>
            <a:spLocks noChangeArrowheads="1"/>
          </p:cNvSpPr>
          <p:nvPr/>
        </p:nvSpPr>
        <p:spPr bwMode="gray">
          <a:xfrm>
            <a:off x="595313" y="720725"/>
            <a:ext cx="3959226" cy="107950"/>
          </a:xfrm>
          <a:prstGeom prst="rect">
            <a:avLst/>
          </a:prstGeom>
          <a:solidFill>
            <a:schemeClr val="accent1"/>
          </a:solidFill>
          <a:ln w="9525">
            <a:solidFill>
              <a:srgbClr val="00A2E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p>
            <a:endParaRPr lang="de-DE"/>
          </a:p>
        </p:txBody>
      </p:sp>
      <p:grpSp>
        <p:nvGrpSpPr>
          <p:cNvPr id="10258" name="Group 18"/>
          <p:cNvGrpSpPr>
            <a:grpSpLocks/>
          </p:cNvGrpSpPr>
          <p:nvPr/>
        </p:nvGrpSpPr>
        <p:grpSpPr bwMode="auto">
          <a:xfrm>
            <a:off x="-1587" y="-14288"/>
            <a:ext cx="10693401" cy="6300788"/>
            <a:chOff x="0" y="0"/>
            <a:chExt cx="6736" cy="3969"/>
          </a:xfrm>
        </p:grpSpPr>
        <p:pic>
          <p:nvPicPr>
            <p:cNvPr id="10253"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836"/>
              <a:ext cx="6736" cy="21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256" name="Object 16"/>
            <p:cNvGraphicFramePr>
              <a:graphicFrameLocks noChangeAspect="1"/>
            </p:cNvGraphicFramePr>
            <p:nvPr/>
          </p:nvGraphicFramePr>
          <p:xfrm>
            <a:off x="0" y="0"/>
            <a:ext cx="284" cy="3969"/>
          </p:xfrm>
          <a:graphic>
            <a:graphicData uri="http://schemas.openxmlformats.org/presentationml/2006/ole">
              <mc:AlternateContent xmlns:mc="http://schemas.openxmlformats.org/markup-compatibility/2006">
                <mc:Choice xmlns:v="urn:schemas-microsoft-com:vml" Requires="v">
                  <p:oleObj spid="_x0000_s10509" name="Image" r:id="rId15" imgW="520635" imgH="8749206" progId="Photoshop.Image.11">
                    <p:embed/>
                  </p:oleObj>
                </mc:Choice>
                <mc:Fallback>
                  <p:oleObj name="Image" r:id="rId15" imgW="520635" imgH="8749206" progId="Photoshop.Image.11">
                    <p:embed/>
                    <p:pic>
                      <p:nvPicPr>
                        <p:cNvPr id="0" name="Object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284" cy="39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10262" name="Picture 22" descr="HZG_RGB_72dpi_mitZusatz in E_80mm"/>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66063" y="6627813"/>
            <a:ext cx="2376487" cy="6096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defTabSz="1042804" rtl="0" fontAlgn="base">
        <a:spcBef>
          <a:spcPct val="0"/>
        </a:spcBef>
        <a:spcAft>
          <a:spcPct val="0"/>
        </a:spcAft>
        <a:defRPr sz="1600">
          <a:solidFill>
            <a:schemeClr val="tx1"/>
          </a:solidFill>
          <a:latin typeface="+mj-lt"/>
          <a:ea typeface="+mj-ea"/>
          <a:cs typeface="+mj-cs"/>
        </a:defRPr>
      </a:lvl1pPr>
      <a:lvl2pPr algn="l" defTabSz="1042804" rtl="0" fontAlgn="base">
        <a:spcBef>
          <a:spcPct val="0"/>
        </a:spcBef>
        <a:spcAft>
          <a:spcPct val="0"/>
        </a:spcAft>
        <a:defRPr sz="1600">
          <a:solidFill>
            <a:schemeClr val="tx1"/>
          </a:solidFill>
          <a:latin typeface="Arial" charset="0"/>
          <a:cs typeface="Arial" charset="0"/>
        </a:defRPr>
      </a:lvl2pPr>
      <a:lvl3pPr algn="l" defTabSz="1042804" rtl="0" fontAlgn="base">
        <a:spcBef>
          <a:spcPct val="0"/>
        </a:spcBef>
        <a:spcAft>
          <a:spcPct val="0"/>
        </a:spcAft>
        <a:defRPr sz="1600">
          <a:solidFill>
            <a:schemeClr val="tx1"/>
          </a:solidFill>
          <a:latin typeface="Arial" charset="0"/>
          <a:cs typeface="Arial" charset="0"/>
        </a:defRPr>
      </a:lvl3pPr>
      <a:lvl4pPr algn="l" defTabSz="1042804" rtl="0" fontAlgn="base">
        <a:spcBef>
          <a:spcPct val="0"/>
        </a:spcBef>
        <a:spcAft>
          <a:spcPct val="0"/>
        </a:spcAft>
        <a:defRPr sz="1600">
          <a:solidFill>
            <a:schemeClr val="tx1"/>
          </a:solidFill>
          <a:latin typeface="Arial" charset="0"/>
          <a:cs typeface="Arial" charset="0"/>
        </a:defRPr>
      </a:lvl4pPr>
      <a:lvl5pPr algn="l" defTabSz="1042804" rtl="0" fontAlgn="base">
        <a:spcBef>
          <a:spcPct val="0"/>
        </a:spcBef>
        <a:spcAft>
          <a:spcPct val="0"/>
        </a:spcAft>
        <a:defRPr sz="1600">
          <a:solidFill>
            <a:schemeClr val="tx1"/>
          </a:solidFill>
          <a:latin typeface="Arial" charset="0"/>
          <a:cs typeface="Arial" charset="0"/>
        </a:defRPr>
      </a:lvl5pPr>
      <a:lvl6pPr marL="457120" algn="l" defTabSz="1042804" rtl="0" fontAlgn="base">
        <a:spcBef>
          <a:spcPct val="0"/>
        </a:spcBef>
        <a:spcAft>
          <a:spcPct val="0"/>
        </a:spcAft>
        <a:defRPr sz="1600">
          <a:solidFill>
            <a:schemeClr val="tx1"/>
          </a:solidFill>
          <a:latin typeface="Arial" charset="0"/>
          <a:cs typeface="Arial" charset="0"/>
        </a:defRPr>
      </a:lvl6pPr>
      <a:lvl7pPr marL="914239" algn="l" defTabSz="1042804" rtl="0" fontAlgn="base">
        <a:spcBef>
          <a:spcPct val="0"/>
        </a:spcBef>
        <a:spcAft>
          <a:spcPct val="0"/>
        </a:spcAft>
        <a:defRPr sz="1600">
          <a:solidFill>
            <a:schemeClr val="tx1"/>
          </a:solidFill>
          <a:latin typeface="Arial" charset="0"/>
          <a:cs typeface="Arial" charset="0"/>
        </a:defRPr>
      </a:lvl7pPr>
      <a:lvl8pPr marL="1371358" algn="l" defTabSz="1042804" rtl="0" fontAlgn="base">
        <a:spcBef>
          <a:spcPct val="0"/>
        </a:spcBef>
        <a:spcAft>
          <a:spcPct val="0"/>
        </a:spcAft>
        <a:defRPr sz="1600">
          <a:solidFill>
            <a:schemeClr val="tx1"/>
          </a:solidFill>
          <a:latin typeface="Arial" charset="0"/>
          <a:cs typeface="Arial" charset="0"/>
        </a:defRPr>
      </a:lvl8pPr>
      <a:lvl9pPr marL="1828477" algn="l" defTabSz="1042804" rtl="0" fontAlgn="base">
        <a:spcBef>
          <a:spcPct val="0"/>
        </a:spcBef>
        <a:spcAft>
          <a:spcPct val="0"/>
        </a:spcAft>
        <a:defRPr sz="1600">
          <a:solidFill>
            <a:schemeClr val="tx1"/>
          </a:solidFill>
          <a:latin typeface="Arial" charset="0"/>
          <a:cs typeface="Arial" charset="0"/>
        </a:defRPr>
      </a:lvl9pPr>
    </p:titleStyle>
    <p:bodyStyle>
      <a:lvl1pPr algn="l" defTabSz="1042804" rtl="0" fontAlgn="base">
        <a:lnSpc>
          <a:spcPct val="120000"/>
        </a:lnSpc>
        <a:spcBef>
          <a:spcPct val="0"/>
        </a:spcBef>
        <a:spcAft>
          <a:spcPct val="0"/>
        </a:spcAft>
        <a:tabLst>
          <a:tab pos="449184" algn="l"/>
          <a:tab pos="898366" algn="l"/>
          <a:tab pos="1347550" algn="l"/>
          <a:tab pos="1796733" algn="l"/>
        </a:tabLst>
        <a:defRPr sz="1600">
          <a:solidFill>
            <a:schemeClr val="tx1"/>
          </a:solidFill>
          <a:latin typeface="+mn-lt"/>
          <a:ea typeface="+mn-ea"/>
          <a:cs typeface="+mn-cs"/>
        </a:defRPr>
      </a:lvl1pPr>
      <a:lvl2pPr marL="446009" indent="-444421"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2pPr>
      <a:lvl3pPr marL="895192"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3pPr>
      <a:lvl4pPr marL="1344375"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4pPr>
      <a:lvl5pPr marL="1793558"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5pPr>
      <a:lvl6pPr marL="2250678"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6pPr>
      <a:lvl7pPr marL="2707797"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7pPr>
      <a:lvl8pPr marL="3164917"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8pPr>
      <a:lvl9pPr marL="3622036"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9pPr>
    </p:bodyStyle>
    <p:otherStyle>
      <a:defPPr>
        <a:defRPr lang="de-DE"/>
      </a:defPPr>
      <a:lvl1pPr marL="0" algn="l" defTabSz="914239" rtl="0" eaLnBrk="1" latinLnBrk="0" hangingPunct="1">
        <a:defRPr sz="1800" kern="1200">
          <a:solidFill>
            <a:schemeClr val="tx1"/>
          </a:solidFill>
          <a:latin typeface="+mn-lt"/>
          <a:ea typeface="+mn-ea"/>
          <a:cs typeface="+mn-cs"/>
        </a:defRPr>
      </a:lvl1pPr>
      <a:lvl2pPr marL="457120"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7"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6"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1243013" y="395288"/>
            <a:ext cx="6767512"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smtClean="0"/>
              <a:t>Klick to edit</a:t>
            </a:r>
          </a:p>
        </p:txBody>
      </p:sp>
      <p:sp>
        <p:nvSpPr>
          <p:cNvPr id="1027" name="Rectangle 3"/>
          <p:cNvSpPr>
            <a:spLocks noGrp="1" noChangeArrowheads="1"/>
          </p:cNvSpPr>
          <p:nvPr>
            <p:ph type="body" idx="1"/>
          </p:nvPr>
        </p:nvSpPr>
        <p:spPr bwMode="gray">
          <a:xfrm>
            <a:off x="1243014" y="1484314"/>
            <a:ext cx="9036050" cy="514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smtClean="0"/>
              <a:t>Text</a:t>
            </a:r>
          </a:p>
          <a:p>
            <a:pPr lvl="1"/>
            <a:r>
              <a:rPr lang="de-DE" altLang="de-DE" smtClean="0"/>
              <a:t>second</a:t>
            </a:r>
          </a:p>
          <a:p>
            <a:pPr lvl="2"/>
            <a:r>
              <a:rPr lang="de-DE" altLang="de-DE" smtClean="0"/>
              <a:t>third</a:t>
            </a:r>
          </a:p>
          <a:p>
            <a:pPr lvl="3"/>
            <a:r>
              <a:rPr lang="de-DE" altLang="de-DE" smtClean="0"/>
              <a:t>fourth</a:t>
            </a:r>
          </a:p>
          <a:p>
            <a:pPr lvl="4"/>
            <a:r>
              <a:rPr lang="de-DE" altLang="de-DE" smtClean="0"/>
              <a:t>fifth</a:t>
            </a:r>
          </a:p>
        </p:txBody>
      </p:sp>
      <p:sp>
        <p:nvSpPr>
          <p:cNvPr id="1028" name="Rectangle 4"/>
          <p:cNvSpPr>
            <a:spLocks noGrp="1" noChangeArrowheads="1"/>
          </p:cNvSpPr>
          <p:nvPr>
            <p:ph type="dt" sz="half" idx="2"/>
          </p:nvPr>
        </p:nvSpPr>
        <p:spPr bwMode="gray">
          <a:xfrm>
            <a:off x="1243013" y="6769101"/>
            <a:ext cx="8135937"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ctr" defTabSz="1042804">
              <a:lnSpc>
                <a:spcPct val="100000"/>
              </a:lnSpc>
              <a:buFontTx/>
              <a:buNone/>
              <a:defRPr sz="1000">
                <a:latin typeface="+mn-lt"/>
              </a:defRPr>
            </a:lvl1pPr>
          </a:lstStyle>
          <a:p>
            <a:r>
              <a:rPr lang="de-DE" altLang="de-DE"/>
              <a:t>Marcus Reckermann, International BALTEX Secretariat                                                              GEWEX/GHP Meeting, Sydney, 11 October 2012</a:t>
            </a:r>
          </a:p>
        </p:txBody>
      </p:sp>
      <p:sp>
        <p:nvSpPr>
          <p:cNvPr id="1030" name="Rectangle 6"/>
          <p:cNvSpPr>
            <a:spLocks noGrp="1" noChangeArrowheads="1"/>
          </p:cNvSpPr>
          <p:nvPr>
            <p:ph type="sldNum" sz="quarter" idx="4"/>
          </p:nvPr>
        </p:nvSpPr>
        <p:spPr bwMode="gray">
          <a:xfrm>
            <a:off x="9523413" y="6769101"/>
            <a:ext cx="755651"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defTabSz="1042804">
              <a:lnSpc>
                <a:spcPct val="100000"/>
              </a:lnSpc>
              <a:buFontTx/>
              <a:buNone/>
              <a:defRPr sz="1000">
                <a:latin typeface="+mn-lt"/>
              </a:defRPr>
            </a:lvl1pPr>
          </a:lstStyle>
          <a:p>
            <a:fld id="{2058BF55-4E94-4086-A440-B3EF2F0461E2}" type="slidenum">
              <a:rPr lang="de-DE" altLang="de-DE"/>
              <a:pPr/>
              <a:t>‹Nr.›</a:t>
            </a:fld>
            <a:endParaRPr lang="de-DE" altLang="de-DE"/>
          </a:p>
        </p:txBody>
      </p:sp>
      <p:sp>
        <p:nvSpPr>
          <p:cNvPr id="1032" name="Line 8"/>
          <p:cNvSpPr>
            <a:spLocks noChangeShapeType="1"/>
          </p:cNvSpPr>
          <p:nvPr/>
        </p:nvSpPr>
        <p:spPr bwMode="gray">
          <a:xfrm flipH="1">
            <a:off x="1782764" y="1169988"/>
            <a:ext cx="8496300" cy="0"/>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lstStyle/>
          <a:p>
            <a:endParaRPr lang="de-DE"/>
          </a:p>
        </p:txBody>
      </p:sp>
      <p:sp>
        <p:nvSpPr>
          <p:cNvPr id="1033" name="Line 9"/>
          <p:cNvSpPr>
            <a:spLocks noChangeShapeType="1"/>
          </p:cNvSpPr>
          <p:nvPr/>
        </p:nvSpPr>
        <p:spPr bwMode="gray">
          <a:xfrm flipH="1">
            <a:off x="414337" y="1169988"/>
            <a:ext cx="755651" cy="0"/>
          </a:xfrm>
          <a:prstGeom prst="line">
            <a:avLst/>
          </a:prstGeom>
          <a:noFill/>
          <a:ln w="31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lstStyle/>
          <a:p>
            <a:endParaRPr lang="de-DE"/>
          </a:p>
        </p:txBody>
      </p:sp>
      <p:sp>
        <p:nvSpPr>
          <p:cNvPr id="1034" name="Rectangle 10"/>
          <p:cNvSpPr>
            <a:spLocks noChangeArrowheads="1"/>
          </p:cNvSpPr>
          <p:nvPr/>
        </p:nvSpPr>
        <p:spPr bwMode="gray">
          <a:xfrm>
            <a:off x="1243013" y="1116013"/>
            <a:ext cx="3959226" cy="107950"/>
          </a:xfrm>
          <a:prstGeom prst="rect">
            <a:avLst/>
          </a:prstGeom>
          <a:solidFill>
            <a:schemeClr val="accent1"/>
          </a:solidFill>
          <a:ln w="9525">
            <a:solidFill>
              <a:srgbClr val="00A2E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p>
            <a:endParaRPr lang="de-DE"/>
          </a:p>
        </p:txBody>
      </p:sp>
      <p:sp>
        <p:nvSpPr>
          <p:cNvPr id="1038" name="Line 14"/>
          <p:cNvSpPr>
            <a:spLocks noChangeShapeType="1"/>
          </p:cNvSpPr>
          <p:nvPr/>
        </p:nvSpPr>
        <p:spPr bwMode="gray">
          <a:xfrm flipH="1">
            <a:off x="450851" y="7237413"/>
            <a:ext cx="9863138" cy="0"/>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lstStyle/>
          <a:p>
            <a:endParaRPr lang="de-DE"/>
          </a:p>
        </p:txBody>
      </p:sp>
      <p:pic>
        <p:nvPicPr>
          <p:cNvPr id="1041" name="Picture 17" descr="HZG_RGB_72dpi_mitZusatz in E_80m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70888" y="396876"/>
            <a:ext cx="1919288" cy="493713"/>
          </a:xfrm>
          <a:prstGeom prst="rect">
            <a:avLst/>
          </a:prstGeom>
          <a:noFill/>
          <a:extLst>
            <a:ext uri="{909E8E84-426E-40DD-AFC4-6F175D3DCCD1}">
              <a14:hiddenFill xmlns:a14="http://schemas.microsoft.com/office/drawing/2010/main">
                <a:solidFill>
                  <a:srgbClr val="FFFFFF"/>
                </a:solidFill>
              </a14:hiddenFill>
            </a:ext>
          </a:extLst>
        </p:spPr>
      </p:pic>
      <p:sp>
        <p:nvSpPr>
          <p:cNvPr id="1042" name="Rectangle 18"/>
          <p:cNvSpPr>
            <a:spLocks noChangeArrowheads="1"/>
          </p:cNvSpPr>
          <p:nvPr/>
        </p:nvSpPr>
        <p:spPr bwMode="gray">
          <a:xfrm>
            <a:off x="1230313" y="7302502"/>
            <a:ext cx="8135937"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defTabSz="1042988">
              <a:defRPr>
                <a:solidFill>
                  <a:schemeClr val="tx1"/>
                </a:solidFill>
                <a:latin typeface="Arial" charset="0"/>
                <a:cs typeface="Arial" charset="0"/>
              </a:defRPr>
            </a:lvl1pPr>
            <a:lvl2pPr marL="522288" defTabSz="1042988">
              <a:defRPr>
                <a:solidFill>
                  <a:schemeClr val="tx1"/>
                </a:solidFill>
                <a:latin typeface="Arial" charset="0"/>
                <a:cs typeface="Arial" charset="0"/>
              </a:defRPr>
            </a:lvl2pPr>
            <a:lvl3pPr marL="1042988" defTabSz="1042988">
              <a:defRPr>
                <a:solidFill>
                  <a:schemeClr val="tx1"/>
                </a:solidFill>
                <a:latin typeface="Arial" charset="0"/>
                <a:cs typeface="Arial" charset="0"/>
              </a:defRPr>
            </a:lvl3pPr>
            <a:lvl4pPr marL="1565275" defTabSz="1042988">
              <a:defRPr>
                <a:solidFill>
                  <a:schemeClr val="tx1"/>
                </a:solidFill>
                <a:latin typeface="Arial" charset="0"/>
                <a:cs typeface="Arial" charset="0"/>
              </a:defRPr>
            </a:lvl4pPr>
            <a:lvl5pPr marL="2085975" defTabSz="1042988">
              <a:defRPr>
                <a:solidFill>
                  <a:schemeClr val="tx1"/>
                </a:solidFill>
                <a:latin typeface="Arial" charset="0"/>
                <a:cs typeface="Arial" charset="0"/>
              </a:defRPr>
            </a:lvl5pPr>
            <a:lvl6pPr marL="2543175" defTabSz="1042988" fontAlgn="base">
              <a:spcBef>
                <a:spcPct val="0"/>
              </a:spcBef>
              <a:spcAft>
                <a:spcPct val="0"/>
              </a:spcAft>
              <a:defRPr>
                <a:solidFill>
                  <a:schemeClr val="tx1"/>
                </a:solidFill>
                <a:latin typeface="Arial" charset="0"/>
                <a:cs typeface="Arial" charset="0"/>
              </a:defRPr>
            </a:lvl6pPr>
            <a:lvl7pPr marL="3000375" defTabSz="1042988" fontAlgn="base">
              <a:spcBef>
                <a:spcPct val="0"/>
              </a:spcBef>
              <a:spcAft>
                <a:spcPct val="0"/>
              </a:spcAft>
              <a:defRPr>
                <a:solidFill>
                  <a:schemeClr val="tx1"/>
                </a:solidFill>
                <a:latin typeface="Arial" charset="0"/>
                <a:cs typeface="Arial" charset="0"/>
              </a:defRPr>
            </a:lvl7pPr>
            <a:lvl8pPr marL="3457575" defTabSz="1042988" fontAlgn="base">
              <a:spcBef>
                <a:spcPct val="0"/>
              </a:spcBef>
              <a:spcAft>
                <a:spcPct val="0"/>
              </a:spcAft>
              <a:defRPr>
                <a:solidFill>
                  <a:schemeClr val="tx1"/>
                </a:solidFill>
                <a:latin typeface="Arial" charset="0"/>
                <a:cs typeface="Arial" charset="0"/>
              </a:defRPr>
            </a:lvl8pPr>
            <a:lvl9pPr marL="3914775" defTabSz="1042988" fontAlgn="base">
              <a:spcBef>
                <a:spcPct val="0"/>
              </a:spcBef>
              <a:spcAft>
                <a:spcPct val="0"/>
              </a:spcAft>
              <a:defRPr>
                <a:solidFill>
                  <a:schemeClr val="tx1"/>
                </a:solidFill>
                <a:latin typeface="Arial" charset="0"/>
                <a:cs typeface="Arial" charset="0"/>
              </a:defRPr>
            </a:lvl9pPr>
          </a:lstStyle>
          <a:p>
            <a:pPr algn="ctr">
              <a:lnSpc>
                <a:spcPct val="100000"/>
              </a:lnSpc>
              <a:buFontTx/>
              <a:buNone/>
            </a:pPr>
            <a:r>
              <a:rPr lang="de-DE" altLang="de-DE" sz="1100" b="1"/>
              <a:t>www.baltex-research.eu</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1042804" rtl="0" fontAlgn="base">
        <a:spcBef>
          <a:spcPct val="0"/>
        </a:spcBef>
        <a:spcAft>
          <a:spcPct val="0"/>
        </a:spcAft>
        <a:defRPr sz="1600">
          <a:solidFill>
            <a:schemeClr val="tx1"/>
          </a:solidFill>
          <a:latin typeface="+mj-lt"/>
          <a:ea typeface="+mj-ea"/>
          <a:cs typeface="+mj-cs"/>
        </a:defRPr>
      </a:lvl1pPr>
      <a:lvl2pPr algn="l" defTabSz="1042804" rtl="0" fontAlgn="base">
        <a:spcBef>
          <a:spcPct val="0"/>
        </a:spcBef>
        <a:spcAft>
          <a:spcPct val="0"/>
        </a:spcAft>
        <a:defRPr sz="1600">
          <a:solidFill>
            <a:schemeClr val="tx1"/>
          </a:solidFill>
          <a:latin typeface="Arial" charset="0"/>
          <a:cs typeface="Arial" charset="0"/>
        </a:defRPr>
      </a:lvl2pPr>
      <a:lvl3pPr algn="l" defTabSz="1042804" rtl="0" fontAlgn="base">
        <a:spcBef>
          <a:spcPct val="0"/>
        </a:spcBef>
        <a:spcAft>
          <a:spcPct val="0"/>
        </a:spcAft>
        <a:defRPr sz="1600">
          <a:solidFill>
            <a:schemeClr val="tx1"/>
          </a:solidFill>
          <a:latin typeface="Arial" charset="0"/>
          <a:cs typeface="Arial" charset="0"/>
        </a:defRPr>
      </a:lvl3pPr>
      <a:lvl4pPr algn="l" defTabSz="1042804" rtl="0" fontAlgn="base">
        <a:spcBef>
          <a:spcPct val="0"/>
        </a:spcBef>
        <a:spcAft>
          <a:spcPct val="0"/>
        </a:spcAft>
        <a:defRPr sz="1600">
          <a:solidFill>
            <a:schemeClr val="tx1"/>
          </a:solidFill>
          <a:latin typeface="Arial" charset="0"/>
          <a:cs typeface="Arial" charset="0"/>
        </a:defRPr>
      </a:lvl4pPr>
      <a:lvl5pPr algn="l" defTabSz="1042804" rtl="0" fontAlgn="base">
        <a:spcBef>
          <a:spcPct val="0"/>
        </a:spcBef>
        <a:spcAft>
          <a:spcPct val="0"/>
        </a:spcAft>
        <a:defRPr sz="1600">
          <a:solidFill>
            <a:schemeClr val="tx1"/>
          </a:solidFill>
          <a:latin typeface="Arial" charset="0"/>
          <a:cs typeface="Arial" charset="0"/>
        </a:defRPr>
      </a:lvl5pPr>
      <a:lvl6pPr marL="457120" algn="l" defTabSz="1042804" rtl="0" fontAlgn="base">
        <a:spcBef>
          <a:spcPct val="0"/>
        </a:spcBef>
        <a:spcAft>
          <a:spcPct val="0"/>
        </a:spcAft>
        <a:defRPr sz="1600">
          <a:solidFill>
            <a:schemeClr val="tx1"/>
          </a:solidFill>
          <a:latin typeface="Arial" charset="0"/>
          <a:cs typeface="Arial" charset="0"/>
        </a:defRPr>
      </a:lvl6pPr>
      <a:lvl7pPr marL="914239" algn="l" defTabSz="1042804" rtl="0" fontAlgn="base">
        <a:spcBef>
          <a:spcPct val="0"/>
        </a:spcBef>
        <a:spcAft>
          <a:spcPct val="0"/>
        </a:spcAft>
        <a:defRPr sz="1600">
          <a:solidFill>
            <a:schemeClr val="tx1"/>
          </a:solidFill>
          <a:latin typeface="Arial" charset="0"/>
          <a:cs typeface="Arial" charset="0"/>
        </a:defRPr>
      </a:lvl7pPr>
      <a:lvl8pPr marL="1371358" algn="l" defTabSz="1042804" rtl="0" fontAlgn="base">
        <a:spcBef>
          <a:spcPct val="0"/>
        </a:spcBef>
        <a:spcAft>
          <a:spcPct val="0"/>
        </a:spcAft>
        <a:defRPr sz="1600">
          <a:solidFill>
            <a:schemeClr val="tx1"/>
          </a:solidFill>
          <a:latin typeface="Arial" charset="0"/>
          <a:cs typeface="Arial" charset="0"/>
        </a:defRPr>
      </a:lvl8pPr>
      <a:lvl9pPr marL="1828477" algn="l" defTabSz="1042804" rtl="0" fontAlgn="base">
        <a:spcBef>
          <a:spcPct val="0"/>
        </a:spcBef>
        <a:spcAft>
          <a:spcPct val="0"/>
        </a:spcAft>
        <a:defRPr sz="1600">
          <a:solidFill>
            <a:schemeClr val="tx1"/>
          </a:solidFill>
          <a:latin typeface="Arial" charset="0"/>
          <a:cs typeface="Arial" charset="0"/>
        </a:defRPr>
      </a:lvl9pPr>
    </p:titleStyle>
    <p:bodyStyle>
      <a:lvl1pPr algn="l" defTabSz="1042804" rtl="0" fontAlgn="base">
        <a:lnSpc>
          <a:spcPct val="120000"/>
        </a:lnSpc>
        <a:spcBef>
          <a:spcPct val="0"/>
        </a:spcBef>
        <a:spcAft>
          <a:spcPct val="0"/>
        </a:spcAft>
        <a:tabLst>
          <a:tab pos="449184" algn="l"/>
          <a:tab pos="898366" algn="l"/>
          <a:tab pos="1347550" algn="l"/>
          <a:tab pos="1796733" algn="l"/>
        </a:tabLst>
        <a:defRPr sz="1600">
          <a:solidFill>
            <a:schemeClr val="tx1"/>
          </a:solidFill>
          <a:latin typeface="+mn-lt"/>
          <a:ea typeface="+mn-ea"/>
          <a:cs typeface="+mn-cs"/>
        </a:defRPr>
      </a:lvl1pPr>
      <a:lvl2pPr marL="446009" indent="-444421"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2pPr>
      <a:lvl3pPr marL="895192"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3pPr>
      <a:lvl4pPr marL="1344375"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4pPr>
      <a:lvl5pPr marL="1793558"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5pPr>
      <a:lvl6pPr marL="2250678"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6pPr>
      <a:lvl7pPr marL="2707797"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7pPr>
      <a:lvl8pPr marL="3164917"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8pPr>
      <a:lvl9pPr marL="3622036"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9pPr>
    </p:bodyStyle>
    <p:otherStyle>
      <a:defPPr>
        <a:defRPr lang="de-DE"/>
      </a:defPPr>
      <a:lvl1pPr marL="0" algn="l" defTabSz="914239" rtl="0" eaLnBrk="1" latinLnBrk="0" hangingPunct="1">
        <a:defRPr sz="1800" kern="1200">
          <a:solidFill>
            <a:schemeClr val="tx1"/>
          </a:solidFill>
          <a:latin typeface="+mn-lt"/>
          <a:ea typeface="+mn-ea"/>
          <a:cs typeface="+mn-cs"/>
        </a:defRPr>
      </a:lvl1pPr>
      <a:lvl2pPr marL="457120"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7"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6"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png"/><Relationship Id="rId18" Type="http://schemas.openxmlformats.org/officeDocument/2006/relationships/image" Target="../media/image50.jpeg"/><Relationship Id="rId3" Type="http://schemas.openxmlformats.org/officeDocument/2006/relationships/image" Target="../media/image35.jpeg"/><Relationship Id="rId21" Type="http://schemas.openxmlformats.org/officeDocument/2006/relationships/image" Target="../media/image53.jpeg"/><Relationship Id="rId7" Type="http://schemas.openxmlformats.org/officeDocument/2006/relationships/image" Target="../media/image39.jpeg"/><Relationship Id="rId12" Type="http://schemas.openxmlformats.org/officeDocument/2006/relationships/image" Target="../media/image44.png"/><Relationship Id="rId17" Type="http://schemas.openxmlformats.org/officeDocument/2006/relationships/image" Target="../media/image49.jpeg"/><Relationship Id="rId2" Type="http://schemas.openxmlformats.org/officeDocument/2006/relationships/notesSlide" Target="../notesSlides/notesSlide1.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38.jpeg"/><Relationship Id="rId11" Type="http://schemas.openxmlformats.org/officeDocument/2006/relationships/image" Target="../media/image43.png"/><Relationship Id="rId24" Type="http://schemas.openxmlformats.org/officeDocument/2006/relationships/image" Target="../media/image55.jpeg"/><Relationship Id="rId5" Type="http://schemas.openxmlformats.org/officeDocument/2006/relationships/image" Target="../media/image37.jpeg"/><Relationship Id="rId15" Type="http://schemas.openxmlformats.org/officeDocument/2006/relationships/image" Target="../media/image47.png"/><Relationship Id="rId23" Type="http://schemas.openxmlformats.org/officeDocument/2006/relationships/image" Target="../media/image19.png"/><Relationship Id="rId10" Type="http://schemas.openxmlformats.org/officeDocument/2006/relationships/image" Target="../media/image42.png"/><Relationship Id="rId19" Type="http://schemas.openxmlformats.org/officeDocument/2006/relationships/image" Target="../media/image51.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 Id="rId22"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55.jpeg"/><Relationship Id="rId3" Type="http://schemas.openxmlformats.org/officeDocument/2006/relationships/image" Target="../media/image35.jpe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19.png"/><Relationship Id="rId9" Type="http://schemas.openxmlformats.org/officeDocument/2006/relationships/image" Target="../media/image60.jpe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65.gif"/></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9.png"/><Relationship Id="rId7"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75.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79.png"/><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83.png"/><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2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102.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103.png"/></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103.png"/><Relationship Id="rId4" Type="http://schemas.openxmlformats.org/officeDocument/2006/relationships/image" Target="../media/image107.jpeg"/></Relationships>
</file>

<file path=ppt/slides/_rels/slide3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103.png"/></Relationships>
</file>

<file path=ppt/slides/_rels/slide3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03.png"/></Relationships>
</file>

<file path=ppt/slides/_rels/slide3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103.png"/><Relationship Id="rId5" Type="http://schemas.openxmlformats.org/officeDocument/2006/relationships/image" Target="../media/image112.jpeg"/><Relationship Id="rId4" Type="http://schemas.openxmlformats.org/officeDocument/2006/relationships/image" Target="../media/image111.png"/></Relationships>
</file>

<file path=ppt/slides/_rels/slide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103.png"/></Relationships>
</file>

<file path=ppt/slides/_rels/slide3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jpe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718731" y="1336676"/>
            <a:ext cx="181790" cy="3899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84" tIns="46792" rIns="89984" bIns="46792">
            <a:spAutoFit/>
          </a:bodyPr>
          <a:lstStyle>
            <a:lvl1pPr defTabSz="1042988">
              <a:defRPr>
                <a:solidFill>
                  <a:schemeClr val="tx1"/>
                </a:solidFill>
                <a:latin typeface="Arial" charset="0"/>
                <a:cs typeface="Arial" charset="0"/>
              </a:defRPr>
            </a:lvl1pPr>
            <a:lvl2pPr defTabSz="1042988">
              <a:defRPr>
                <a:solidFill>
                  <a:schemeClr val="tx1"/>
                </a:solidFill>
                <a:latin typeface="Arial" charset="0"/>
                <a:cs typeface="Arial" charset="0"/>
              </a:defRPr>
            </a:lvl2pPr>
            <a:lvl3pPr defTabSz="1042988">
              <a:defRPr>
                <a:solidFill>
                  <a:schemeClr val="tx1"/>
                </a:solidFill>
                <a:latin typeface="Arial" charset="0"/>
                <a:cs typeface="Arial" charset="0"/>
              </a:defRPr>
            </a:lvl3pPr>
            <a:lvl4pPr defTabSz="1042988">
              <a:defRPr>
                <a:solidFill>
                  <a:schemeClr val="tx1"/>
                </a:solidFill>
                <a:latin typeface="Arial" charset="0"/>
                <a:cs typeface="Arial" charset="0"/>
              </a:defRPr>
            </a:lvl4pPr>
            <a:lvl5pPr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endParaRPr lang="de-DE" altLang="de-DE"/>
          </a:p>
        </p:txBody>
      </p:sp>
      <p:sp>
        <p:nvSpPr>
          <p:cNvPr id="11271" name="Rectangle 7"/>
          <p:cNvSpPr>
            <a:spLocks noChangeArrowheads="1"/>
          </p:cNvSpPr>
          <p:nvPr/>
        </p:nvSpPr>
        <p:spPr bwMode="gray">
          <a:xfrm>
            <a:off x="726389" y="1063734"/>
            <a:ext cx="7620251" cy="15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1042988">
              <a:defRPr sz="1600">
                <a:solidFill>
                  <a:schemeClr val="tx1"/>
                </a:solidFill>
                <a:latin typeface="Arial" charset="0"/>
                <a:cs typeface="Arial" charset="0"/>
              </a:defRPr>
            </a:lvl1pPr>
            <a:lvl2pPr defTabSz="1042988">
              <a:defRPr sz="1600">
                <a:solidFill>
                  <a:schemeClr val="tx1"/>
                </a:solidFill>
                <a:latin typeface="Arial" charset="0"/>
                <a:cs typeface="Arial" charset="0"/>
              </a:defRPr>
            </a:lvl2pPr>
            <a:lvl3pPr defTabSz="1042988">
              <a:defRPr sz="1600">
                <a:solidFill>
                  <a:schemeClr val="tx1"/>
                </a:solidFill>
                <a:latin typeface="Arial" charset="0"/>
                <a:cs typeface="Arial" charset="0"/>
              </a:defRPr>
            </a:lvl3pPr>
            <a:lvl4pPr defTabSz="1042988">
              <a:defRPr sz="1600">
                <a:solidFill>
                  <a:schemeClr val="tx1"/>
                </a:solidFill>
                <a:latin typeface="Arial" charset="0"/>
                <a:cs typeface="Arial" charset="0"/>
              </a:defRPr>
            </a:lvl4pPr>
            <a:lvl5pPr defTabSz="1042988">
              <a:defRPr sz="1600">
                <a:solidFill>
                  <a:schemeClr val="tx1"/>
                </a:solidFill>
                <a:latin typeface="Arial" charset="0"/>
                <a:cs typeface="Arial" charset="0"/>
              </a:defRPr>
            </a:lvl5pPr>
            <a:lvl6pPr marL="457200" defTabSz="1042988" fontAlgn="base">
              <a:spcBef>
                <a:spcPct val="0"/>
              </a:spcBef>
              <a:spcAft>
                <a:spcPct val="0"/>
              </a:spcAft>
              <a:defRPr sz="1600">
                <a:solidFill>
                  <a:schemeClr val="tx1"/>
                </a:solidFill>
                <a:latin typeface="Arial" charset="0"/>
                <a:cs typeface="Arial" charset="0"/>
              </a:defRPr>
            </a:lvl6pPr>
            <a:lvl7pPr marL="914400" defTabSz="1042988" fontAlgn="base">
              <a:spcBef>
                <a:spcPct val="0"/>
              </a:spcBef>
              <a:spcAft>
                <a:spcPct val="0"/>
              </a:spcAft>
              <a:defRPr sz="1600">
                <a:solidFill>
                  <a:schemeClr val="tx1"/>
                </a:solidFill>
                <a:latin typeface="Arial" charset="0"/>
                <a:cs typeface="Arial" charset="0"/>
              </a:defRPr>
            </a:lvl7pPr>
            <a:lvl8pPr marL="1371600" defTabSz="1042988" fontAlgn="base">
              <a:spcBef>
                <a:spcPct val="0"/>
              </a:spcBef>
              <a:spcAft>
                <a:spcPct val="0"/>
              </a:spcAft>
              <a:defRPr sz="1600">
                <a:solidFill>
                  <a:schemeClr val="tx1"/>
                </a:solidFill>
                <a:latin typeface="Arial" charset="0"/>
                <a:cs typeface="Arial" charset="0"/>
              </a:defRPr>
            </a:lvl8pPr>
            <a:lvl9pPr marL="1828800" defTabSz="1042988" fontAlgn="base">
              <a:spcBef>
                <a:spcPct val="0"/>
              </a:spcBef>
              <a:spcAft>
                <a:spcPct val="0"/>
              </a:spcAft>
              <a:defRPr sz="1600">
                <a:solidFill>
                  <a:schemeClr val="tx1"/>
                </a:solidFill>
                <a:latin typeface="Arial" charset="0"/>
                <a:cs typeface="Arial" charset="0"/>
              </a:defRPr>
            </a:lvl9pPr>
          </a:lstStyle>
          <a:p>
            <a:pPr>
              <a:lnSpc>
                <a:spcPct val="100000"/>
              </a:lnSpc>
              <a:buFontTx/>
              <a:buNone/>
            </a:pPr>
            <a:r>
              <a:rPr lang="en-US" altLang="de-DE" sz="4000" b="1" dirty="0" smtClean="0">
                <a:latin typeface="Candara" panose="020E0502030303020204" pitchFamily="34" charset="0"/>
              </a:rPr>
              <a:t>Baltic Earth</a:t>
            </a:r>
          </a:p>
          <a:p>
            <a:pPr>
              <a:lnSpc>
                <a:spcPct val="100000"/>
              </a:lnSpc>
              <a:buFontTx/>
              <a:buNone/>
            </a:pPr>
            <a:r>
              <a:rPr lang="en-US" altLang="de-DE" sz="2800" b="1" dirty="0" smtClean="0">
                <a:latin typeface="Candara" panose="020E0502030303020204" pitchFamily="34" charset="0"/>
              </a:rPr>
              <a:t>Earth </a:t>
            </a:r>
            <a:r>
              <a:rPr lang="en-US" altLang="de-DE" sz="2800" b="1" dirty="0">
                <a:latin typeface="Candara" panose="020E0502030303020204" pitchFamily="34" charset="0"/>
              </a:rPr>
              <a:t>System Science </a:t>
            </a:r>
            <a:r>
              <a:rPr lang="en-US" altLang="de-DE" sz="2800" b="1" dirty="0" smtClean="0">
                <a:latin typeface="Candara" panose="020E0502030303020204" pitchFamily="34" charset="0"/>
              </a:rPr>
              <a:t>and Outreach </a:t>
            </a:r>
            <a:br>
              <a:rPr lang="en-US" altLang="de-DE" sz="2800" b="1" dirty="0" smtClean="0">
                <a:latin typeface="Candara" panose="020E0502030303020204" pitchFamily="34" charset="0"/>
              </a:rPr>
            </a:br>
            <a:r>
              <a:rPr lang="en-US" altLang="de-DE" sz="2800" b="1" dirty="0" smtClean="0">
                <a:latin typeface="Candara" panose="020E0502030303020204" pitchFamily="34" charset="0"/>
              </a:rPr>
              <a:t>for </a:t>
            </a:r>
            <a:r>
              <a:rPr lang="en-US" altLang="de-DE" sz="2800" b="1" dirty="0">
                <a:latin typeface="Candara" panose="020E0502030303020204" pitchFamily="34" charset="0"/>
              </a:rPr>
              <a:t>the Baltic Sea Region</a:t>
            </a:r>
            <a:endParaRPr lang="de-DE" altLang="de-DE" sz="2800" b="1" dirty="0">
              <a:latin typeface="Candara" panose="020E0502030303020204" pitchFamily="34" charset="0"/>
            </a:endParaRPr>
          </a:p>
          <a:p>
            <a:pPr>
              <a:lnSpc>
                <a:spcPct val="100000"/>
              </a:lnSpc>
              <a:buFontTx/>
              <a:buNone/>
            </a:pPr>
            <a:endParaRPr lang="de-DE" altLang="de-DE" sz="2900" dirty="0">
              <a:latin typeface="Candara" panose="020E0502030303020204" pitchFamily="34" charset="0"/>
            </a:endParaRPr>
          </a:p>
        </p:txBody>
      </p:sp>
      <p:sp>
        <p:nvSpPr>
          <p:cNvPr id="11272" name="Rectangle 8"/>
          <p:cNvSpPr>
            <a:spLocks noChangeArrowheads="1"/>
          </p:cNvSpPr>
          <p:nvPr/>
        </p:nvSpPr>
        <p:spPr bwMode="gray">
          <a:xfrm>
            <a:off x="612777" y="2989264"/>
            <a:ext cx="676751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defTabSz="1042988">
              <a:defRPr>
                <a:solidFill>
                  <a:schemeClr val="tx1"/>
                </a:solidFill>
                <a:latin typeface="Arial" charset="0"/>
                <a:cs typeface="Arial" charset="0"/>
              </a:defRPr>
            </a:lvl1pPr>
            <a:lvl2pPr defTabSz="1042988">
              <a:defRPr>
                <a:solidFill>
                  <a:schemeClr val="tx1"/>
                </a:solidFill>
                <a:latin typeface="Arial" charset="0"/>
                <a:cs typeface="Arial" charset="0"/>
              </a:defRPr>
            </a:lvl2pPr>
            <a:lvl3pPr defTabSz="1042988">
              <a:defRPr>
                <a:solidFill>
                  <a:schemeClr val="tx1"/>
                </a:solidFill>
                <a:latin typeface="Arial" charset="0"/>
                <a:cs typeface="Arial" charset="0"/>
              </a:defRPr>
            </a:lvl3pPr>
            <a:lvl4pPr defTabSz="1042988">
              <a:defRPr>
                <a:solidFill>
                  <a:schemeClr val="tx1"/>
                </a:solidFill>
                <a:latin typeface="Arial" charset="0"/>
                <a:cs typeface="Arial" charset="0"/>
              </a:defRPr>
            </a:lvl4pPr>
            <a:lvl5pPr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endParaRPr lang="de-DE" altLang="de-DE"/>
          </a:p>
        </p:txBody>
      </p:sp>
      <p:sp>
        <p:nvSpPr>
          <p:cNvPr id="11274" name="Text Box 10"/>
          <p:cNvSpPr txBox="1">
            <a:spLocks noChangeArrowheads="1"/>
          </p:cNvSpPr>
          <p:nvPr/>
        </p:nvSpPr>
        <p:spPr bwMode="auto">
          <a:xfrm>
            <a:off x="4761594" y="3060700"/>
            <a:ext cx="5688632" cy="211659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984" tIns="46792" rIns="89984" bIns="46792">
            <a:spAutoFit/>
          </a:bodyPr>
          <a:lstStyle>
            <a:lvl1pPr defTabSz="1042988">
              <a:defRPr>
                <a:solidFill>
                  <a:schemeClr val="tx1"/>
                </a:solidFill>
                <a:latin typeface="Arial" charset="0"/>
                <a:cs typeface="Arial" charset="0"/>
              </a:defRPr>
            </a:lvl1pPr>
            <a:lvl2pPr marL="541338" defTabSz="1042988">
              <a:defRPr>
                <a:solidFill>
                  <a:schemeClr val="tx1"/>
                </a:solidFill>
                <a:latin typeface="Arial" charset="0"/>
                <a:cs typeface="Arial" charset="0"/>
              </a:defRPr>
            </a:lvl2pPr>
            <a:lvl3pPr defTabSz="1042988">
              <a:defRPr>
                <a:solidFill>
                  <a:schemeClr val="tx1"/>
                </a:solidFill>
                <a:latin typeface="Arial" charset="0"/>
                <a:cs typeface="Arial" charset="0"/>
              </a:defRPr>
            </a:lvl3pPr>
            <a:lvl4pPr defTabSz="1042988">
              <a:defRPr>
                <a:solidFill>
                  <a:schemeClr val="tx1"/>
                </a:solidFill>
                <a:latin typeface="Arial" charset="0"/>
                <a:cs typeface="Arial" charset="0"/>
              </a:defRPr>
            </a:lvl4pPr>
            <a:lvl5pPr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spcBef>
                <a:spcPct val="50000"/>
              </a:spcBef>
            </a:pPr>
            <a:r>
              <a:rPr lang="de-DE" altLang="de-DE" sz="2100" b="1" dirty="0">
                <a:latin typeface="Calibri" pitchFamily="34" charset="0"/>
              </a:rPr>
              <a:t>Marcus Reckermann</a:t>
            </a:r>
          </a:p>
          <a:p>
            <a:pPr>
              <a:spcBef>
                <a:spcPct val="50000"/>
              </a:spcBef>
            </a:pPr>
            <a:r>
              <a:rPr lang="de-DE" altLang="de-DE" sz="1300" b="1" dirty="0" smtClean="0">
                <a:latin typeface="Calibri" pitchFamily="34" charset="0"/>
              </a:rPr>
              <a:t>Hans-Jörg </a:t>
            </a:r>
            <a:r>
              <a:rPr lang="de-DE" altLang="de-DE" sz="1300" b="1" dirty="0" err="1" smtClean="0">
                <a:latin typeface="Calibri" pitchFamily="34" charset="0"/>
              </a:rPr>
              <a:t>Isemer</a:t>
            </a:r>
            <a:r>
              <a:rPr lang="de-DE" altLang="de-DE" sz="1300" b="1" dirty="0" smtClean="0">
                <a:latin typeface="Calibri" pitchFamily="34" charset="0"/>
              </a:rPr>
              <a:t> </a:t>
            </a:r>
            <a:r>
              <a:rPr lang="de-DE" altLang="de-DE" sz="1300" b="1" dirty="0" err="1" smtClean="0">
                <a:latin typeface="Calibri" pitchFamily="34" charset="0"/>
              </a:rPr>
              <a:t>and</a:t>
            </a:r>
            <a:r>
              <a:rPr lang="de-DE" altLang="de-DE" sz="1300" b="1" dirty="0" smtClean="0">
                <a:latin typeface="Calibri" pitchFamily="34" charset="0"/>
              </a:rPr>
              <a:t> Silke Köppen</a:t>
            </a:r>
          </a:p>
          <a:p>
            <a:pPr>
              <a:spcBef>
                <a:spcPct val="50000"/>
              </a:spcBef>
            </a:pPr>
            <a:r>
              <a:rPr lang="de-DE" altLang="de-DE" sz="1300" dirty="0" smtClean="0">
                <a:latin typeface="Calibri" pitchFamily="34" charset="0"/>
              </a:rPr>
              <a:t>International </a:t>
            </a:r>
            <a:r>
              <a:rPr lang="de-DE" altLang="de-DE" sz="1300" dirty="0">
                <a:latin typeface="Calibri" pitchFamily="34" charset="0"/>
              </a:rPr>
              <a:t>Baltic Earth </a:t>
            </a:r>
            <a:r>
              <a:rPr lang="de-DE" altLang="de-DE" sz="1300" dirty="0" err="1" smtClean="0">
                <a:latin typeface="Calibri" pitchFamily="34" charset="0"/>
              </a:rPr>
              <a:t>Secretariat</a:t>
            </a:r>
            <a:r>
              <a:rPr lang="de-DE" altLang="de-DE" sz="1300" dirty="0" smtClean="0">
                <a:latin typeface="Calibri" pitchFamily="34" charset="0"/>
              </a:rPr>
              <a:t/>
            </a:r>
            <a:br>
              <a:rPr lang="de-DE" altLang="de-DE" sz="1300" dirty="0" smtClean="0">
                <a:latin typeface="Calibri" pitchFamily="34" charset="0"/>
              </a:rPr>
            </a:br>
            <a:r>
              <a:rPr lang="de-DE" altLang="de-DE" sz="1300" dirty="0" smtClean="0">
                <a:latin typeface="Calibri" pitchFamily="34" charset="0"/>
              </a:rPr>
              <a:t>Helmholtz-Zentrum </a:t>
            </a:r>
            <a:r>
              <a:rPr lang="de-DE" altLang="de-DE" sz="1300" dirty="0">
                <a:latin typeface="Calibri" pitchFamily="34" charset="0"/>
              </a:rPr>
              <a:t>Geesthacht, Germany</a:t>
            </a:r>
          </a:p>
          <a:p>
            <a:pPr>
              <a:spcBef>
                <a:spcPct val="50000"/>
              </a:spcBef>
            </a:pPr>
            <a:r>
              <a:rPr lang="de-DE" altLang="de-DE" b="1" dirty="0">
                <a:latin typeface="Calibri" pitchFamily="34" charset="0"/>
              </a:rPr>
              <a:t>Markus Meier, Anna </a:t>
            </a:r>
            <a:r>
              <a:rPr lang="de-DE" altLang="de-DE" b="1" dirty="0" err="1" smtClean="0">
                <a:latin typeface="Calibri" pitchFamily="34" charset="0"/>
              </a:rPr>
              <a:t>Rutgersson</a:t>
            </a:r>
            <a:r>
              <a:rPr lang="de-DE" altLang="de-DE" dirty="0" smtClean="0">
                <a:latin typeface="Calibri" pitchFamily="34" charset="0"/>
              </a:rPr>
              <a:t> </a:t>
            </a:r>
            <a:br>
              <a:rPr lang="de-DE" altLang="de-DE" dirty="0" smtClean="0">
                <a:latin typeface="Calibri" pitchFamily="34" charset="0"/>
              </a:rPr>
            </a:br>
            <a:r>
              <a:rPr lang="de-DE" altLang="de-DE" dirty="0" err="1" smtClean="0">
                <a:latin typeface="Calibri" pitchFamily="34" charset="0"/>
              </a:rPr>
              <a:t>and</a:t>
            </a:r>
            <a:r>
              <a:rPr lang="de-DE" altLang="de-DE" dirty="0" smtClean="0">
                <a:latin typeface="Calibri" pitchFamily="34" charset="0"/>
              </a:rPr>
              <a:t> </a:t>
            </a:r>
            <a:r>
              <a:rPr lang="de-DE" altLang="de-DE" dirty="0" err="1" smtClean="0">
                <a:latin typeface="Calibri" pitchFamily="34" charset="0"/>
              </a:rPr>
              <a:t>the</a:t>
            </a:r>
            <a:r>
              <a:rPr lang="de-DE" altLang="de-DE" dirty="0" smtClean="0">
                <a:latin typeface="Calibri" pitchFamily="34" charset="0"/>
              </a:rPr>
              <a:t> Baltic </a:t>
            </a:r>
            <a:r>
              <a:rPr lang="de-DE" altLang="de-DE" dirty="0">
                <a:latin typeface="Calibri" pitchFamily="34" charset="0"/>
              </a:rPr>
              <a:t>Earth </a:t>
            </a:r>
            <a:r>
              <a:rPr lang="de-DE" altLang="de-DE" dirty="0" smtClean="0">
                <a:latin typeface="Calibri" pitchFamily="34" charset="0"/>
              </a:rPr>
              <a:t>Science </a:t>
            </a:r>
            <a:r>
              <a:rPr lang="de-DE" altLang="de-DE" dirty="0" err="1">
                <a:latin typeface="Calibri" pitchFamily="34" charset="0"/>
              </a:rPr>
              <a:t>Steering</a:t>
            </a:r>
            <a:r>
              <a:rPr lang="de-DE" altLang="de-DE" dirty="0">
                <a:latin typeface="Calibri" pitchFamily="34" charset="0"/>
              </a:rPr>
              <a:t> </a:t>
            </a:r>
            <a:r>
              <a:rPr lang="de-DE" altLang="de-DE" dirty="0" smtClean="0">
                <a:latin typeface="Calibri" pitchFamily="34" charset="0"/>
              </a:rPr>
              <a:t>Group </a:t>
            </a:r>
            <a:r>
              <a:rPr lang="de-DE" altLang="de-DE" dirty="0" err="1" smtClean="0">
                <a:latin typeface="Calibri" pitchFamily="34" charset="0"/>
              </a:rPr>
              <a:t>members</a:t>
            </a:r>
            <a:endParaRPr lang="de-DE" altLang="de-DE" dirty="0" smtClean="0">
              <a:latin typeface="Calibri" pitchFamily="34" charset="0"/>
            </a:endParaRP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5902" y="1"/>
            <a:ext cx="2303210" cy="2827338"/>
          </a:xfrm>
          <a:prstGeom prst="rect">
            <a:avLst/>
          </a:prstGeom>
        </p:spPr>
      </p:pic>
      <p:pic>
        <p:nvPicPr>
          <p:cNvPr id="1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341" y="3051402"/>
            <a:ext cx="4576253" cy="31068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7065" y="335673"/>
            <a:ext cx="1672579" cy="239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6" name="Picture 12" descr="BALTEX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2804" y="108223"/>
            <a:ext cx="989260" cy="992875"/>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777" y="4604834"/>
            <a:ext cx="1990650" cy="2831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718765" y="1336678"/>
            <a:ext cx="181726" cy="3899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52" tIns="46776" rIns="89952" bIns="46776">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a:solidFill>
                <a:srgbClr val="000000"/>
              </a:solidFill>
            </a:endParaRPr>
          </a:p>
        </p:txBody>
      </p:sp>
      <p:sp>
        <p:nvSpPr>
          <p:cNvPr id="9" name="Rectangle 2"/>
          <p:cNvSpPr txBox="1">
            <a:spLocks noChangeArrowheads="1"/>
          </p:cNvSpPr>
          <p:nvPr/>
        </p:nvSpPr>
        <p:spPr bwMode="gray">
          <a:xfrm>
            <a:off x="378149" y="1336678"/>
            <a:ext cx="336837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lnSpc>
                <a:spcPct val="100000"/>
              </a:lnSpc>
              <a:buFontTx/>
              <a:buNone/>
            </a:pPr>
            <a:r>
              <a:rPr lang="en-US" sz="2100" b="1" kern="0" dirty="0">
                <a:solidFill>
                  <a:srgbClr val="000000"/>
                </a:solidFill>
                <a:latin typeface="Candara" pitchFamily="34" charset="0"/>
              </a:rPr>
              <a:t>Baltic Earth Infrastructure</a:t>
            </a:r>
          </a:p>
        </p:txBody>
      </p:sp>
      <p:sp>
        <p:nvSpPr>
          <p:cNvPr id="11" name="Platshållare för innehåll 2"/>
          <p:cNvSpPr txBox="1">
            <a:spLocks/>
          </p:cNvSpPr>
          <p:nvPr/>
        </p:nvSpPr>
        <p:spPr>
          <a:xfrm>
            <a:off x="5592753" y="2587795"/>
            <a:ext cx="3880421" cy="3805439"/>
          </a:xfrm>
          <a:prstGeom prst="rect">
            <a:avLst/>
          </a:prstGeom>
        </p:spPr>
        <p:txBody>
          <a:bodyPr lIns="91392" tIns="45696" rIns="91392" bIns="4569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0" indent="0">
              <a:tabLst/>
            </a:pPr>
            <a:r>
              <a:rPr lang="en-US" b="1" kern="0" dirty="0">
                <a:solidFill>
                  <a:srgbClr val="000000"/>
                </a:solidFill>
                <a:latin typeface="Calibri"/>
                <a:cs typeface="Times New Roman" pitchFamily="18" charset="0"/>
              </a:rPr>
              <a:t>Chair</a:t>
            </a:r>
            <a:br>
              <a:rPr lang="en-US" b="1" kern="0" dirty="0">
                <a:solidFill>
                  <a:srgbClr val="000000"/>
                </a:solidFill>
                <a:latin typeface="Calibri"/>
                <a:cs typeface="Times New Roman" pitchFamily="18" charset="0"/>
              </a:rPr>
            </a:br>
            <a:r>
              <a:rPr lang="en-US" b="1" kern="0" dirty="0">
                <a:solidFill>
                  <a:srgbClr val="000000"/>
                </a:solidFill>
                <a:latin typeface="Calibri"/>
                <a:cs typeface="Times New Roman" pitchFamily="18" charset="0"/>
              </a:rPr>
              <a:t>Markus Meier</a:t>
            </a:r>
            <a:r>
              <a:rPr lang="en-US" kern="0" dirty="0">
                <a:solidFill>
                  <a:srgbClr val="000000"/>
                </a:solidFill>
                <a:latin typeface="Calibri"/>
                <a:cs typeface="Times New Roman" pitchFamily="18" charset="0"/>
              </a:rPr>
              <a:t>, </a:t>
            </a:r>
            <a:r>
              <a:rPr lang="en-US" kern="0" dirty="0">
                <a:solidFill>
                  <a:srgbClr val="000000"/>
                </a:solidFill>
                <a:latin typeface="Calibri" panose="020F0502020204030204" pitchFamily="34" charset="0"/>
                <a:cs typeface="Calibri" panose="020F0502020204030204" pitchFamily="34" charset="0"/>
              </a:rPr>
              <a:t>Head of Physical Oceanography, Baltic Sea Research Institute, Germany</a:t>
            </a:r>
          </a:p>
          <a:p>
            <a:pPr marL="0" indent="0">
              <a:tabLst/>
            </a:pPr>
            <a:endParaRPr lang="en-US" kern="0" dirty="0">
              <a:solidFill>
                <a:srgbClr val="000000"/>
              </a:solidFill>
              <a:latin typeface="Calibri"/>
              <a:cs typeface="Times New Roman" pitchFamily="18" charset="0"/>
            </a:endParaRPr>
          </a:p>
          <a:p>
            <a:pPr marL="0" indent="0">
              <a:tabLst/>
            </a:pPr>
            <a:r>
              <a:rPr lang="en-US" b="1" kern="0" dirty="0">
                <a:solidFill>
                  <a:srgbClr val="000000"/>
                </a:solidFill>
                <a:latin typeface="Calibri"/>
                <a:cs typeface="Times New Roman" pitchFamily="18" charset="0"/>
              </a:rPr>
              <a:t>Vice-Chair</a:t>
            </a:r>
            <a:br>
              <a:rPr lang="en-US" b="1" kern="0" dirty="0">
                <a:solidFill>
                  <a:srgbClr val="000000"/>
                </a:solidFill>
                <a:latin typeface="Calibri"/>
                <a:cs typeface="Times New Roman" pitchFamily="18" charset="0"/>
              </a:rPr>
            </a:br>
            <a:r>
              <a:rPr lang="en-US" b="1" kern="0" dirty="0">
                <a:solidFill>
                  <a:srgbClr val="000000"/>
                </a:solidFill>
                <a:latin typeface="Calibri"/>
                <a:cs typeface="Times New Roman" pitchFamily="18" charset="0"/>
              </a:rPr>
              <a:t>Anna Rutgersson</a:t>
            </a:r>
            <a:r>
              <a:rPr lang="en-US" kern="0" dirty="0">
                <a:solidFill>
                  <a:srgbClr val="000000"/>
                </a:solidFill>
                <a:latin typeface="Calibri"/>
                <a:cs typeface="Times New Roman" pitchFamily="18" charset="0"/>
              </a:rPr>
              <a:t>, Professor of Meteorology, Uppsala University, </a:t>
            </a:r>
            <a:r>
              <a:rPr lang="en-US" kern="0" dirty="0" smtClean="0">
                <a:solidFill>
                  <a:srgbClr val="000000"/>
                </a:solidFill>
                <a:latin typeface="Calibri"/>
                <a:cs typeface="Times New Roman" pitchFamily="18" charset="0"/>
              </a:rPr>
              <a:t>Sweden</a:t>
            </a:r>
            <a:endParaRPr lang="en-US" kern="0" dirty="0">
              <a:solidFill>
                <a:srgbClr val="000000"/>
              </a:solidFill>
              <a:latin typeface="Calibri"/>
              <a:cs typeface="Times New Roman" pitchFamily="18" charset="0"/>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9983" y="2607158"/>
            <a:ext cx="1161734" cy="1745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3174" y="4826302"/>
            <a:ext cx="1087487" cy="108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2"/>
          <p:cNvSpPr txBox="1">
            <a:spLocks noChangeArrowheads="1"/>
          </p:cNvSpPr>
          <p:nvPr/>
        </p:nvSpPr>
        <p:spPr bwMode="gray">
          <a:xfrm>
            <a:off x="5579562" y="1518755"/>
            <a:ext cx="336837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lnSpc>
                <a:spcPct val="100000"/>
              </a:lnSpc>
              <a:buFontTx/>
              <a:buNone/>
            </a:pPr>
            <a:r>
              <a:rPr lang="en-US" sz="2100" b="1" kern="0" dirty="0">
                <a:solidFill>
                  <a:srgbClr val="000000"/>
                </a:solidFill>
                <a:latin typeface="Candara" pitchFamily="34" charset="0"/>
              </a:rPr>
              <a:t>Baltic Earth Science Steering Group</a:t>
            </a:r>
            <a:r>
              <a:rPr lang="en-US" sz="2100" kern="0" dirty="0">
                <a:solidFill>
                  <a:srgbClr val="000000"/>
                </a:solidFill>
                <a:latin typeface="Candara" pitchFamily="34" charset="0"/>
              </a:rPr>
              <a:t> as of June 2014</a:t>
            </a:r>
          </a:p>
        </p:txBody>
      </p:sp>
      <p:sp>
        <p:nvSpPr>
          <p:cNvPr id="15" name="Rectangle 2"/>
          <p:cNvSpPr>
            <a:spLocks noGrp="1" noChangeArrowheads="1"/>
          </p:cNvSpPr>
          <p:nvPr>
            <p:ph type="title" idx="4294967295"/>
          </p:nvPr>
        </p:nvSpPr>
        <p:spPr>
          <a:xfrm>
            <a:off x="234132" y="396255"/>
            <a:ext cx="9061251" cy="432048"/>
          </a:xfrm>
        </p:spPr>
        <p:txBody>
          <a:bodyPr/>
          <a:lstStyle/>
          <a:p>
            <a:pPr>
              <a:spcAft>
                <a:spcPts val="1200"/>
              </a:spcAft>
            </a:pPr>
            <a:r>
              <a:rPr lang="de-DE" sz="2400" b="1">
                <a:latin typeface="Candara" pitchFamily="34" charset="0"/>
              </a:rPr>
              <a:t>Baltic Earth – </a:t>
            </a:r>
            <a:r>
              <a:rPr lang="de-DE" sz="2400" b="1" smtClean="0">
                <a:latin typeface="Candara" pitchFamily="34" charset="0"/>
              </a:rPr>
              <a:t>Infrastructure and Steering Group</a:t>
            </a:r>
            <a:endParaRPr lang="de-DE" sz="1800" dirty="0">
              <a:latin typeface="Calibri" panose="020F0502020204030204" pitchFamily="34" charset="0"/>
            </a:endParaRPr>
          </a:p>
        </p:txBody>
      </p:sp>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298" y="204978"/>
            <a:ext cx="846714" cy="84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Platshållare för innehåll 2"/>
          <p:cNvSpPr txBox="1">
            <a:spLocks/>
          </p:cNvSpPr>
          <p:nvPr/>
        </p:nvSpPr>
        <p:spPr>
          <a:xfrm>
            <a:off x="378149" y="1726609"/>
            <a:ext cx="4604744" cy="5096163"/>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6387" indent="-176387">
              <a:spcAft>
                <a:spcPts val="580"/>
              </a:spcAft>
              <a:buFont typeface="Arial" pitchFamily="34" charset="0"/>
              <a:buChar char="•"/>
              <a:tabLst/>
            </a:pPr>
            <a:r>
              <a:rPr lang="en-US" b="1" kern="0" dirty="0">
                <a:solidFill>
                  <a:srgbClr val="000000"/>
                </a:solidFill>
                <a:latin typeface="Calibri" panose="020F0502020204030204" pitchFamily="34" charset="0"/>
                <a:cs typeface="Calibri" panose="020F0502020204030204" pitchFamily="34" charset="0"/>
              </a:rPr>
              <a:t>International Baltic Earth Secretariat </a:t>
            </a:r>
            <a:br>
              <a:rPr lang="en-US" b="1" kern="0" dirty="0">
                <a:solidFill>
                  <a:srgbClr val="000000"/>
                </a:solidFill>
                <a:latin typeface="Calibri" panose="020F0502020204030204" pitchFamily="34" charset="0"/>
                <a:cs typeface="Calibri" panose="020F0502020204030204" pitchFamily="34" charset="0"/>
              </a:rPr>
            </a:br>
            <a:r>
              <a:rPr lang="en-US" kern="0" dirty="0">
                <a:solidFill>
                  <a:srgbClr val="000000"/>
                </a:solidFill>
                <a:latin typeface="Calibri" panose="020F0502020204030204" pitchFamily="34" charset="0"/>
                <a:cs typeface="Calibri" panose="020F0502020204030204" pitchFamily="34" charset="0"/>
              </a:rPr>
              <a:t>at Helmholtz </a:t>
            </a:r>
            <a:r>
              <a:rPr lang="en-US" kern="0" dirty="0" err="1">
                <a:solidFill>
                  <a:srgbClr val="000000"/>
                </a:solidFill>
                <a:latin typeface="Calibri" panose="020F0502020204030204" pitchFamily="34" charset="0"/>
                <a:cs typeface="Calibri" panose="020F0502020204030204" pitchFamily="34" charset="0"/>
              </a:rPr>
              <a:t>Zentrum</a:t>
            </a:r>
            <a:r>
              <a:rPr lang="en-US" kern="0" dirty="0">
                <a:solidFill>
                  <a:srgbClr val="000000"/>
                </a:solidFill>
                <a:latin typeface="Calibri" panose="020F0502020204030204" pitchFamily="34" charset="0"/>
                <a:cs typeface="Calibri" panose="020F0502020204030204" pitchFamily="34" charset="0"/>
              </a:rPr>
              <a:t> </a:t>
            </a:r>
            <a:r>
              <a:rPr lang="en-US" kern="0" dirty="0" err="1">
                <a:solidFill>
                  <a:srgbClr val="000000"/>
                </a:solidFill>
                <a:latin typeface="Calibri" panose="020F0502020204030204" pitchFamily="34" charset="0"/>
                <a:cs typeface="Calibri" panose="020F0502020204030204" pitchFamily="34" charset="0"/>
              </a:rPr>
              <a:t>Geesthacht</a:t>
            </a:r>
            <a:endParaRPr lang="en-US" kern="0" dirty="0">
              <a:solidFill>
                <a:srgbClr val="000000"/>
              </a:solidFill>
              <a:latin typeface="Calibri" panose="020F0502020204030204" pitchFamily="34" charset="0"/>
              <a:cs typeface="Calibri" panose="020F0502020204030204" pitchFamily="34" charset="0"/>
            </a:endParaRPr>
          </a:p>
          <a:p>
            <a:pPr marL="176387" indent="-176387">
              <a:spcAft>
                <a:spcPts val="580"/>
              </a:spcAft>
              <a:buFont typeface="Arial" pitchFamily="34" charset="0"/>
              <a:buChar char="•"/>
              <a:tabLst/>
            </a:pPr>
            <a:r>
              <a:rPr lang="en-US" b="1" kern="0" dirty="0">
                <a:solidFill>
                  <a:srgbClr val="000000"/>
                </a:solidFill>
                <a:latin typeface="Calibri" panose="020F0502020204030204" pitchFamily="34" charset="0"/>
                <a:cs typeface="Calibri" panose="020F0502020204030204" pitchFamily="34" charset="0"/>
              </a:rPr>
              <a:t>Baltic Earth Science Steering Group  (BESSG) </a:t>
            </a:r>
            <a:r>
              <a:rPr lang="en-US" kern="0" dirty="0">
                <a:solidFill>
                  <a:srgbClr val="000000"/>
                </a:solidFill>
                <a:latin typeface="Calibri" panose="020F0502020204030204" pitchFamily="34" charset="0"/>
                <a:cs typeface="Calibri" panose="020F0502020204030204" pitchFamily="34" charset="0"/>
              </a:rPr>
              <a:t>Excellent, active “young” scientists; country balance, gender balance, discipline balance, institutional balance, currently 19 members;</a:t>
            </a:r>
            <a:br>
              <a:rPr lang="en-US" kern="0" dirty="0">
                <a:solidFill>
                  <a:srgbClr val="000000"/>
                </a:solidFill>
                <a:latin typeface="Calibri" panose="020F0502020204030204" pitchFamily="34" charset="0"/>
                <a:cs typeface="Calibri" panose="020F0502020204030204" pitchFamily="34" charset="0"/>
              </a:rPr>
            </a:br>
            <a:r>
              <a:rPr lang="en-US" kern="0" dirty="0">
                <a:solidFill>
                  <a:srgbClr val="000000"/>
                </a:solidFill>
                <a:latin typeface="Calibri" panose="020F0502020204030204" pitchFamily="34" charset="0"/>
                <a:cs typeface="Calibri" panose="020F0502020204030204" pitchFamily="34" charset="0"/>
              </a:rPr>
              <a:t>meetings biannually </a:t>
            </a:r>
          </a:p>
          <a:p>
            <a:pPr marL="176387" indent="-176387">
              <a:buFont typeface="Arial" pitchFamily="34" charset="0"/>
              <a:buChar char="•"/>
              <a:tabLst/>
            </a:pPr>
            <a:r>
              <a:rPr lang="en-US" b="1" kern="0" dirty="0">
                <a:solidFill>
                  <a:srgbClr val="000000"/>
                </a:solidFill>
                <a:latin typeface="Calibri" panose="020F0502020204030204" pitchFamily="34" charset="0"/>
                <a:cs typeface="Calibri" panose="020F0502020204030204" pitchFamily="34" charset="0"/>
              </a:rPr>
              <a:t>Working Groups</a:t>
            </a:r>
            <a:r>
              <a:rPr lang="en-US" kern="0" dirty="0">
                <a:solidFill>
                  <a:srgbClr val="000000"/>
                </a:solidFill>
                <a:latin typeface="Calibri" panose="020F0502020204030204" pitchFamily="34" charset="0"/>
                <a:cs typeface="Calibri" panose="020F0502020204030204" pitchFamily="34" charset="0"/>
              </a:rPr>
              <a:t> installed for each GC plus</a:t>
            </a:r>
          </a:p>
          <a:p>
            <a:pPr marL="688676" lvl="1" indent="-343570">
              <a:buFont typeface="Courier New" pitchFamily="49" charset="0"/>
              <a:buChar char="o"/>
              <a:tabLst/>
            </a:pPr>
            <a:r>
              <a:rPr lang="en-US" kern="0" dirty="0">
                <a:solidFill>
                  <a:srgbClr val="000000"/>
                </a:solidFill>
                <a:latin typeface="Calibri" panose="020F0502020204030204" pitchFamily="34" charset="0"/>
                <a:cs typeface="Calibri" panose="020F0502020204030204" pitchFamily="34" charset="0"/>
              </a:rPr>
              <a:t>WG on Outreach and Communication</a:t>
            </a:r>
          </a:p>
          <a:p>
            <a:pPr marL="688676" lvl="1" indent="-343570">
              <a:buFont typeface="Courier New" pitchFamily="49" charset="0"/>
              <a:buChar char="o"/>
              <a:tabLst/>
            </a:pPr>
            <a:r>
              <a:rPr lang="en-US" kern="0" dirty="0">
                <a:solidFill>
                  <a:srgbClr val="000000"/>
                </a:solidFill>
                <a:latin typeface="Calibri" panose="020F0502020204030204" pitchFamily="34" charset="0"/>
                <a:cs typeface="Calibri" panose="020F0502020204030204" pitchFamily="34" charset="0"/>
              </a:rPr>
              <a:t>WG on Education</a:t>
            </a:r>
          </a:p>
          <a:p>
            <a:pPr marL="688676" lvl="1" indent="-343570">
              <a:buFont typeface="Courier New" pitchFamily="49" charset="0"/>
              <a:buChar char="o"/>
              <a:tabLst/>
            </a:pPr>
            <a:r>
              <a:rPr lang="en-US" kern="0" dirty="0">
                <a:solidFill>
                  <a:srgbClr val="000000"/>
                </a:solidFill>
                <a:latin typeface="Calibri" panose="020F0502020204030204" pitchFamily="34" charset="0"/>
                <a:cs typeface="Calibri" panose="020F0502020204030204" pitchFamily="34" charset="0"/>
              </a:rPr>
              <a:t>WG on the Utility of Regional Climate Models WG on the Assessment of Scenario Simulations for the Baltic Sea 1960-2100 </a:t>
            </a:r>
          </a:p>
          <a:p>
            <a:pPr marL="322040" lvl="1" indent="-315039">
              <a:buFont typeface="Arial" panose="020B0604020202020204" pitchFamily="34" charset="0"/>
              <a:buChar char="•"/>
              <a:tabLst/>
            </a:pPr>
            <a:r>
              <a:rPr lang="en-US" b="1" kern="0" dirty="0">
                <a:solidFill>
                  <a:srgbClr val="000000"/>
                </a:solidFill>
                <a:latin typeface="Calibri" panose="020F0502020204030204" pitchFamily="34" charset="0"/>
                <a:cs typeface="Calibri" panose="020F0502020204030204" pitchFamily="34" charset="0"/>
              </a:rPr>
              <a:t>Senior Advisory Board</a:t>
            </a:r>
          </a:p>
          <a:p>
            <a:pPr marL="322040" lvl="1" indent="-315039">
              <a:buFont typeface="Arial" panose="020B0604020202020204" pitchFamily="34" charset="0"/>
              <a:buChar char="•"/>
              <a:tabLst/>
            </a:pPr>
            <a:r>
              <a:rPr lang="en-US" b="1" kern="0" dirty="0">
                <a:solidFill>
                  <a:srgbClr val="000000"/>
                </a:solidFill>
                <a:latin typeface="Calibri" panose="020F0502020204030204" pitchFamily="34" charset="0"/>
                <a:cs typeface="Calibri" panose="020F0502020204030204" pitchFamily="34" charset="0"/>
              </a:rPr>
              <a:t>Science Plan</a:t>
            </a:r>
          </a:p>
          <a:p>
            <a:pPr marL="322040" lvl="1" indent="-315039">
              <a:buFont typeface="Arial" panose="020B0604020202020204" pitchFamily="34" charset="0"/>
              <a:buChar char="•"/>
              <a:tabLst/>
            </a:pPr>
            <a:r>
              <a:rPr lang="en-US" b="1" kern="0" dirty="0">
                <a:solidFill>
                  <a:srgbClr val="000000"/>
                </a:solidFill>
                <a:latin typeface="Calibri" panose="020F0502020204030204" pitchFamily="34" charset="0"/>
                <a:cs typeface="Calibri" panose="020F0502020204030204" pitchFamily="34" charset="0"/>
              </a:rPr>
              <a:t>Website, social media</a:t>
            </a:r>
          </a:p>
          <a:p>
            <a:pPr marL="322040" lvl="1" indent="-315039">
              <a:buFont typeface="Arial" panose="020B0604020202020204" pitchFamily="34" charset="0"/>
              <a:buChar char="•"/>
              <a:tabLst/>
            </a:pPr>
            <a:r>
              <a:rPr lang="en-US" b="1" kern="0" dirty="0">
                <a:solidFill>
                  <a:srgbClr val="000000"/>
                </a:solidFill>
                <a:latin typeface="Calibri" panose="020F0502020204030204" pitchFamily="34" charset="0"/>
                <a:cs typeface="Calibri" panose="020F0502020204030204" pitchFamily="34" charset="0"/>
              </a:rPr>
              <a:t>Publication series, Newsletter</a:t>
            </a:r>
          </a:p>
          <a:p>
            <a:pPr marL="322040" lvl="1" indent="-315039">
              <a:buFont typeface="Arial" panose="020B0604020202020204" pitchFamily="34" charset="0"/>
              <a:buChar char="•"/>
              <a:tabLst/>
            </a:pPr>
            <a:r>
              <a:rPr lang="en-US" b="1" kern="0" dirty="0">
                <a:solidFill>
                  <a:srgbClr val="000000"/>
                </a:solidFill>
                <a:latin typeface="Calibri" panose="020F0502020204030204" pitchFamily="34" charset="0"/>
                <a:cs typeface="Calibri" panose="020F0502020204030204" pitchFamily="34" charset="0"/>
              </a:rPr>
              <a:t>Publication database</a:t>
            </a:r>
            <a:endParaRPr lang="en-US" kern="0" dirty="0">
              <a:solidFill>
                <a:srgbClr val="000000"/>
              </a:solidFill>
              <a:latin typeface="Calibri" panose="020F0502020204030204" pitchFamily="34" charset="0"/>
              <a:cs typeface="Calibri" panose="020F0502020204030204" pitchFamily="34" charset="0"/>
            </a:endParaRPr>
          </a:p>
        </p:txBody>
      </p:sp>
      <p:sp>
        <p:nvSpPr>
          <p:cNvPr id="18" name="Rechteck 17"/>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400618839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umsplatzhalter 3"/>
          <p:cNvSpPr>
            <a:spLocks noGrp="1"/>
          </p:cNvSpPr>
          <p:nvPr>
            <p:ph type="dt" sz="half" idx="10"/>
          </p:nvPr>
        </p:nvSpPr>
        <p:spPr/>
        <p:txBody>
          <a:bodyPr/>
          <a:lstStyle/>
          <a:p>
            <a:r>
              <a:rPr lang="de-DE" sz="1103">
                <a:solidFill>
                  <a:srgbClr val="000000"/>
                </a:solidFill>
              </a:rPr>
              <a:t>Marcus Reckermann, International BALTEX Secretariat                                                              GEWEX/GHP Meeting, Boulder, 19 October 2011</a:t>
            </a:r>
          </a:p>
        </p:txBody>
      </p:sp>
      <p:sp>
        <p:nvSpPr>
          <p:cNvPr id="27" name="Foliennummernplatzhalter 4"/>
          <p:cNvSpPr>
            <a:spLocks noGrp="1"/>
          </p:cNvSpPr>
          <p:nvPr>
            <p:ph type="sldNum" sz="quarter" idx="11"/>
          </p:nvPr>
        </p:nvSpPr>
        <p:spPr/>
        <p:txBody>
          <a:bodyPr/>
          <a:lstStyle/>
          <a:p>
            <a:fld id="{98B39256-6954-4FDA-BB6B-804B0F36F1A6}" type="slidenum">
              <a:rPr lang="de-DE" sz="1103">
                <a:solidFill>
                  <a:srgbClr val="000000"/>
                </a:solidFill>
              </a:rPr>
              <a:pPr/>
              <a:t>11</a:t>
            </a:fld>
            <a:endParaRPr lang="de-DE" sz="1103">
              <a:solidFill>
                <a:srgbClr val="000000"/>
              </a:solidFill>
            </a:endParaRPr>
          </a:p>
        </p:txBody>
      </p:sp>
      <p:sp>
        <p:nvSpPr>
          <p:cNvPr id="33794" name="Rectangle 2"/>
          <p:cNvSpPr>
            <a:spLocks noGrp="1" noChangeArrowheads="1"/>
          </p:cNvSpPr>
          <p:nvPr>
            <p:ph type="title"/>
          </p:nvPr>
        </p:nvSpPr>
        <p:spPr>
          <a:xfrm>
            <a:off x="1952215" y="396875"/>
            <a:ext cx="5022881" cy="560388"/>
          </a:xfrm>
        </p:spPr>
        <p:txBody>
          <a:bodyPr/>
          <a:lstStyle/>
          <a:p>
            <a:r>
              <a:rPr lang="de-DE" sz="1323"/>
              <a:t>BALTEX Infrastructure and Activities</a:t>
            </a:r>
          </a:p>
        </p:txBody>
      </p:sp>
      <p:pic>
        <p:nvPicPr>
          <p:cNvPr id="33824" name="Picture 32" descr="BalticSeaBasin_nord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859" y="-2432883"/>
            <a:ext cx="10081683" cy="12168187"/>
          </a:xfrm>
          <a:prstGeom prst="rect">
            <a:avLst/>
          </a:prstGeom>
          <a:noFill/>
          <a:extLst>
            <a:ext uri="{909E8E84-426E-40DD-AFC4-6F175D3DCCD1}">
              <a14:hiddenFill xmlns:a14="http://schemas.microsoft.com/office/drawing/2010/main">
                <a:solidFill>
                  <a:srgbClr val="FFFFFF"/>
                </a:solidFill>
              </a14:hiddenFill>
            </a:ext>
          </a:extLst>
        </p:spPr>
      </p:pic>
      <p:sp>
        <p:nvSpPr>
          <p:cNvPr id="33825" name="Text Box 33"/>
          <p:cNvSpPr txBox="1">
            <a:spLocks noChangeArrowheads="1"/>
          </p:cNvSpPr>
          <p:nvPr/>
        </p:nvSpPr>
        <p:spPr bwMode="auto">
          <a:xfrm>
            <a:off x="4633292" y="100209"/>
            <a:ext cx="4722928" cy="65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335" tIns="44168" rIns="88335" bIns="44168">
            <a:spAutoFit/>
          </a:bodyPr>
          <a:lstStyle/>
          <a:p>
            <a:pPr fontAlgn="base">
              <a:spcBef>
                <a:spcPct val="50000"/>
              </a:spcBef>
              <a:spcAft>
                <a:spcPct val="0"/>
              </a:spcAft>
            </a:pPr>
            <a:r>
              <a:rPr lang="de-DE" sz="3087" b="1" dirty="0">
                <a:solidFill>
                  <a:srgbClr val="C00000"/>
                </a:solidFill>
              </a:rPr>
              <a:t>Baltic </a:t>
            </a:r>
            <a:r>
              <a:rPr lang="de-DE" sz="3087" b="1">
                <a:solidFill>
                  <a:srgbClr val="C00000"/>
                </a:solidFill>
              </a:rPr>
              <a:t>Earth SSG members</a:t>
            </a:r>
            <a:endParaRPr lang="de-DE" sz="3087" b="1" dirty="0">
              <a:solidFill>
                <a:srgbClr val="00B050"/>
              </a:solidFill>
            </a:endParaRPr>
          </a:p>
        </p:txBody>
      </p:sp>
      <p:pic>
        <p:nvPicPr>
          <p:cNvPr id="2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9659" y="4226136"/>
            <a:ext cx="526998" cy="733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hteck 22"/>
          <p:cNvSpPr/>
          <p:nvPr/>
        </p:nvSpPr>
        <p:spPr>
          <a:xfrm>
            <a:off x="5616161" y="4741708"/>
            <a:ext cx="843501" cy="499624"/>
          </a:xfrm>
          <a:prstGeom prst="rect">
            <a:avLst/>
          </a:prstGeom>
        </p:spPr>
        <p:txBody>
          <a:bodyPr wrap="none">
            <a:spAutoFit/>
          </a:bodyPr>
          <a:lstStyle/>
          <a:p>
            <a:r>
              <a:rPr lang="en-US" sz="1103" b="1" kern="0" dirty="0">
                <a:solidFill>
                  <a:srgbClr val="000000"/>
                </a:solidFill>
                <a:cs typeface="Times New Roman" pitchFamily="18" charset="0"/>
              </a:rPr>
              <a:t>Juris </a:t>
            </a:r>
            <a:r>
              <a:rPr lang="en-US" sz="1103" b="1" kern="0" dirty="0" err="1">
                <a:solidFill>
                  <a:srgbClr val="000000"/>
                </a:solidFill>
                <a:cs typeface="Times New Roman" pitchFamily="18" charset="0"/>
              </a:rPr>
              <a:t>Aigars</a:t>
            </a:r>
            <a:r>
              <a:rPr lang="en-US" sz="1103" b="1" kern="0" dirty="0">
                <a:solidFill>
                  <a:srgbClr val="000000"/>
                </a:solidFill>
                <a:cs typeface="Times New Roman" pitchFamily="18" charset="0"/>
              </a:rPr>
              <a:t/>
            </a:r>
            <a:br>
              <a:rPr lang="en-US" sz="1103" b="1" kern="0" dirty="0">
                <a:solidFill>
                  <a:srgbClr val="000000"/>
                </a:solidFill>
                <a:cs typeface="Times New Roman" pitchFamily="18" charset="0"/>
              </a:rPr>
            </a:br>
            <a:r>
              <a:rPr lang="en-US" sz="1103" kern="0" dirty="0">
                <a:solidFill>
                  <a:srgbClr val="000000"/>
                </a:solidFill>
                <a:cs typeface="Times New Roman" pitchFamily="18" charset="0"/>
              </a:rPr>
              <a:t>Latvia</a:t>
            </a:r>
            <a:endParaRPr lang="de-DE" sz="1103" dirty="0"/>
          </a:p>
        </p:txBody>
      </p:sp>
      <p:pic>
        <p:nvPicPr>
          <p:cNvPr id="2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6701" y="5263480"/>
            <a:ext cx="502136" cy="640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hteck 24"/>
          <p:cNvSpPr/>
          <p:nvPr/>
        </p:nvSpPr>
        <p:spPr>
          <a:xfrm>
            <a:off x="5310491" y="5903703"/>
            <a:ext cx="1061509" cy="499624"/>
          </a:xfrm>
          <a:prstGeom prst="rect">
            <a:avLst/>
          </a:prstGeom>
        </p:spPr>
        <p:txBody>
          <a:bodyPr wrap="none">
            <a:spAutoFit/>
          </a:bodyPr>
          <a:lstStyle/>
          <a:p>
            <a:r>
              <a:rPr lang="lt-LT" sz="1103" b="1" kern="0" dirty="0">
                <a:solidFill>
                  <a:srgbClr val="000000"/>
                </a:solidFill>
                <a:cs typeface="Times New Roman" pitchFamily="18" charset="0"/>
              </a:rPr>
              <a:t>Inga Dailidienė</a:t>
            </a:r>
            <a:endParaRPr lang="de-DE" sz="1103" b="1" kern="0" dirty="0">
              <a:solidFill>
                <a:srgbClr val="000000"/>
              </a:solidFill>
              <a:cs typeface="Times New Roman" pitchFamily="18" charset="0"/>
            </a:endParaRPr>
          </a:p>
          <a:p>
            <a:r>
              <a:rPr lang="en-US" sz="1103" kern="0" dirty="0">
                <a:solidFill>
                  <a:srgbClr val="000000"/>
                </a:solidFill>
                <a:cs typeface="Times New Roman" pitchFamily="18" charset="0"/>
              </a:rPr>
              <a:t>Lithuania</a:t>
            </a:r>
            <a:endParaRPr lang="de-DE" sz="1103" dirty="0"/>
          </a:p>
        </p:txBody>
      </p:sp>
      <p:pic>
        <p:nvPicPr>
          <p:cNvPr id="2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6143" y="1674113"/>
            <a:ext cx="551088" cy="71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hteck 28"/>
          <p:cNvSpPr/>
          <p:nvPr/>
        </p:nvSpPr>
        <p:spPr>
          <a:xfrm>
            <a:off x="5931902" y="2354461"/>
            <a:ext cx="901209" cy="499624"/>
          </a:xfrm>
          <a:prstGeom prst="rect">
            <a:avLst/>
          </a:prstGeom>
        </p:spPr>
        <p:txBody>
          <a:bodyPr wrap="none">
            <a:spAutoFit/>
          </a:bodyPr>
          <a:lstStyle/>
          <a:p>
            <a:r>
              <a:rPr lang="en-US" sz="1103" b="1" kern="0" dirty="0" err="1">
                <a:solidFill>
                  <a:srgbClr val="000000"/>
                </a:solidFill>
                <a:cs typeface="Times New Roman" pitchFamily="18" charset="0"/>
              </a:rPr>
              <a:t>Jari</a:t>
            </a:r>
            <a:r>
              <a:rPr lang="en-US" sz="1103" b="1" kern="0" dirty="0">
                <a:solidFill>
                  <a:srgbClr val="000000"/>
                </a:solidFill>
                <a:cs typeface="Times New Roman" pitchFamily="18" charset="0"/>
              </a:rPr>
              <a:t> </a:t>
            </a:r>
            <a:r>
              <a:rPr lang="en-US" sz="1103" b="1" kern="0" dirty="0" err="1">
                <a:solidFill>
                  <a:srgbClr val="000000"/>
                </a:solidFill>
                <a:cs typeface="Times New Roman" pitchFamily="18" charset="0"/>
              </a:rPr>
              <a:t>Haapala</a:t>
            </a:r>
            <a:r>
              <a:rPr lang="en-US" sz="1103" kern="0" dirty="0">
                <a:solidFill>
                  <a:srgbClr val="000000"/>
                </a:solidFill>
                <a:cs typeface="Times New Roman" pitchFamily="18" charset="0"/>
              </a:rPr>
              <a:t/>
            </a:r>
            <a:br>
              <a:rPr lang="en-US" sz="1103" kern="0" dirty="0">
                <a:solidFill>
                  <a:srgbClr val="000000"/>
                </a:solidFill>
                <a:cs typeface="Times New Roman" pitchFamily="18" charset="0"/>
              </a:rPr>
            </a:br>
            <a:r>
              <a:rPr lang="en-US" sz="1103" kern="0" dirty="0">
                <a:solidFill>
                  <a:srgbClr val="000000"/>
                </a:solidFill>
                <a:cs typeface="Times New Roman" pitchFamily="18" charset="0"/>
              </a:rPr>
              <a:t>Finland</a:t>
            </a:r>
            <a:endParaRPr lang="de-DE" sz="1103" dirty="0"/>
          </a:p>
        </p:txBody>
      </p:sp>
      <p:pic>
        <p:nvPicPr>
          <p:cNvPr id="3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8622" y="6047442"/>
            <a:ext cx="525158" cy="669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hteck 32"/>
          <p:cNvSpPr/>
          <p:nvPr/>
        </p:nvSpPr>
        <p:spPr>
          <a:xfrm>
            <a:off x="3926515" y="6706973"/>
            <a:ext cx="981359" cy="499624"/>
          </a:xfrm>
          <a:prstGeom prst="rect">
            <a:avLst/>
          </a:prstGeom>
        </p:spPr>
        <p:txBody>
          <a:bodyPr wrap="none">
            <a:spAutoFit/>
          </a:bodyPr>
          <a:lstStyle/>
          <a:p>
            <a:r>
              <a:rPr lang="en-US" sz="1103" b="1" kern="0" dirty="0">
                <a:solidFill>
                  <a:srgbClr val="000000"/>
                </a:solidFill>
                <a:cs typeface="Times New Roman" pitchFamily="18" charset="0"/>
              </a:rPr>
              <a:t>Karol </a:t>
            </a:r>
            <a:r>
              <a:rPr lang="en-US" sz="1103" b="1" kern="0" dirty="0" err="1">
                <a:solidFill>
                  <a:srgbClr val="000000"/>
                </a:solidFill>
                <a:cs typeface="Times New Roman" pitchFamily="18" charset="0"/>
              </a:rPr>
              <a:t>Kulinski</a:t>
            </a:r>
            <a:r>
              <a:rPr lang="en-US" sz="1103" b="1" kern="0" dirty="0">
                <a:solidFill>
                  <a:srgbClr val="000000"/>
                </a:solidFill>
                <a:cs typeface="Times New Roman" pitchFamily="18" charset="0"/>
              </a:rPr>
              <a:t/>
            </a:r>
            <a:br>
              <a:rPr lang="en-US" sz="1103" b="1" kern="0" dirty="0">
                <a:solidFill>
                  <a:srgbClr val="000000"/>
                </a:solidFill>
                <a:cs typeface="Times New Roman" pitchFamily="18" charset="0"/>
              </a:rPr>
            </a:br>
            <a:r>
              <a:rPr lang="en-US" sz="1103" kern="0" dirty="0">
                <a:solidFill>
                  <a:srgbClr val="000000"/>
                </a:solidFill>
                <a:cs typeface="Times New Roman" pitchFamily="18" charset="0"/>
              </a:rPr>
              <a:t>Poland</a:t>
            </a:r>
            <a:endParaRPr lang="de-DE" sz="1103" dirty="0"/>
          </a:p>
        </p:txBody>
      </p:sp>
      <p:pic>
        <p:nvPicPr>
          <p:cNvPr id="3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5898" y="7197925"/>
            <a:ext cx="417609" cy="563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hteck 35"/>
          <p:cNvSpPr/>
          <p:nvPr/>
        </p:nvSpPr>
        <p:spPr>
          <a:xfrm>
            <a:off x="2451972" y="7272570"/>
            <a:ext cx="776175" cy="418063"/>
          </a:xfrm>
          <a:prstGeom prst="rect">
            <a:avLst/>
          </a:prstGeom>
        </p:spPr>
        <p:txBody>
          <a:bodyPr wrap="none">
            <a:spAutoFit/>
          </a:bodyPr>
          <a:lstStyle/>
          <a:p>
            <a:r>
              <a:rPr lang="en-US" sz="882" b="1" kern="0" dirty="0">
                <a:solidFill>
                  <a:srgbClr val="000000"/>
                </a:solidFill>
                <a:cs typeface="Times New Roman" pitchFamily="18" charset="0"/>
              </a:rPr>
              <a:t>Franz Berger</a:t>
            </a:r>
            <a:br>
              <a:rPr lang="en-US" sz="882" b="1" kern="0" dirty="0">
                <a:solidFill>
                  <a:srgbClr val="000000"/>
                </a:solidFill>
                <a:cs typeface="Times New Roman" pitchFamily="18" charset="0"/>
              </a:rPr>
            </a:br>
            <a:r>
              <a:rPr lang="en-US" sz="882" kern="0" dirty="0">
                <a:solidFill>
                  <a:srgbClr val="000000"/>
                </a:solidFill>
                <a:cs typeface="Times New Roman" pitchFamily="18" charset="0"/>
              </a:rPr>
              <a:t>Germany</a:t>
            </a:r>
            <a:endParaRPr lang="de-DE" sz="882" dirty="0"/>
          </a:p>
        </p:txBody>
      </p:sp>
      <p:pic>
        <p:nvPicPr>
          <p:cNvPr id="37"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219" y="5959175"/>
            <a:ext cx="406896" cy="53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Rechteck 37"/>
          <p:cNvSpPr/>
          <p:nvPr/>
        </p:nvSpPr>
        <p:spPr>
          <a:xfrm>
            <a:off x="981382" y="6570737"/>
            <a:ext cx="620683" cy="580928"/>
          </a:xfrm>
          <a:prstGeom prst="rect">
            <a:avLst/>
          </a:prstGeom>
        </p:spPr>
        <p:txBody>
          <a:bodyPr wrap="none">
            <a:spAutoFit/>
          </a:bodyPr>
          <a:lstStyle/>
          <a:p>
            <a:r>
              <a:rPr lang="en-US" sz="882" b="1" kern="0">
                <a:solidFill>
                  <a:srgbClr val="000000"/>
                </a:solidFill>
                <a:cs typeface="Times New Roman" pitchFamily="18" charset="0"/>
              </a:rPr>
              <a:t>Andreas </a:t>
            </a:r>
            <a:br>
              <a:rPr lang="en-US" sz="882" b="1" kern="0">
                <a:solidFill>
                  <a:srgbClr val="000000"/>
                </a:solidFill>
                <a:cs typeface="Times New Roman" pitchFamily="18" charset="0"/>
              </a:rPr>
            </a:br>
            <a:r>
              <a:rPr lang="en-US" sz="882" b="1" kern="0">
                <a:solidFill>
                  <a:srgbClr val="000000"/>
                </a:solidFill>
                <a:cs typeface="Times New Roman" pitchFamily="18" charset="0"/>
              </a:rPr>
              <a:t>Lehmann</a:t>
            </a:r>
            <a:endParaRPr lang="en-US" sz="882" b="1" kern="0" dirty="0">
              <a:solidFill>
                <a:srgbClr val="000000"/>
              </a:solidFill>
              <a:cs typeface="Times New Roman" pitchFamily="18" charset="0"/>
            </a:endParaRPr>
          </a:p>
          <a:p>
            <a:r>
              <a:rPr lang="en-US" sz="882" kern="0" dirty="0">
                <a:solidFill>
                  <a:srgbClr val="000000"/>
                </a:solidFill>
                <a:cs typeface="Times New Roman" pitchFamily="18" charset="0"/>
              </a:rPr>
              <a:t>Germany</a:t>
            </a:r>
            <a:endParaRPr lang="de-DE" sz="882" dirty="0"/>
          </a:p>
        </p:txBody>
      </p:sp>
      <p:pic>
        <p:nvPicPr>
          <p:cNvPr id="39" name="Picture 2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39116" y="6047441"/>
            <a:ext cx="418602" cy="667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hteck 39"/>
          <p:cNvSpPr/>
          <p:nvPr/>
        </p:nvSpPr>
        <p:spPr>
          <a:xfrm>
            <a:off x="1509944" y="6699611"/>
            <a:ext cx="607859" cy="580928"/>
          </a:xfrm>
          <a:prstGeom prst="rect">
            <a:avLst/>
          </a:prstGeom>
        </p:spPr>
        <p:txBody>
          <a:bodyPr wrap="none">
            <a:spAutoFit/>
          </a:bodyPr>
          <a:lstStyle/>
          <a:p>
            <a:r>
              <a:rPr lang="en-US" sz="882" b="1" kern="0">
                <a:solidFill>
                  <a:srgbClr val="000000"/>
                </a:solidFill>
                <a:cs typeface="Times New Roman" pitchFamily="18" charset="0"/>
              </a:rPr>
              <a:t>Markus </a:t>
            </a:r>
            <a:br>
              <a:rPr lang="en-US" sz="882" b="1" kern="0">
                <a:solidFill>
                  <a:srgbClr val="000000"/>
                </a:solidFill>
                <a:cs typeface="Times New Roman" pitchFamily="18" charset="0"/>
              </a:rPr>
            </a:br>
            <a:r>
              <a:rPr lang="en-US" sz="882" b="1" kern="0">
                <a:solidFill>
                  <a:srgbClr val="000000"/>
                </a:solidFill>
                <a:cs typeface="Times New Roman" pitchFamily="18" charset="0"/>
              </a:rPr>
              <a:t>Meier</a:t>
            </a:r>
            <a:endParaRPr lang="en-US" sz="882" b="1" kern="0" dirty="0">
              <a:solidFill>
                <a:srgbClr val="000000"/>
              </a:solidFill>
              <a:cs typeface="Times New Roman" pitchFamily="18" charset="0"/>
            </a:endParaRPr>
          </a:p>
          <a:p>
            <a:r>
              <a:rPr lang="en-US" sz="882" kern="0" dirty="0">
                <a:solidFill>
                  <a:srgbClr val="000000"/>
                </a:solidFill>
                <a:cs typeface="Times New Roman" pitchFamily="18" charset="0"/>
              </a:rPr>
              <a:t>Germany</a:t>
            </a:r>
            <a:endParaRPr lang="de-DE" sz="882" dirty="0"/>
          </a:p>
        </p:txBody>
      </p:sp>
      <p:pic>
        <p:nvPicPr>
          <p:cNvPr id="41"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72788" y="1319475"/>
            <a:ext cx="607953" cy="709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Rechteck 41"/>
          <p:cNvSpPr/>
          <p:nvPr/>
        </p:nvSpPr>
        <p:spPr>
          <a:xfrm>
            <a:off x="6662884" y="2045698"/>
            <a:ext cx="902811" cy="499624"/>
          </a:xfrm>
          <a:prstGeom prst="rect">
            <a:avLst/>
          </a:prstGeom>
        </p:spPr>
        <p:txBody>
          <a:bodyPr wrap="none">
            <a:spAutoFit/>
          </a:bodyPr>
          <a:lstStyle/>
          <a:p>
            <a:r>
              <a:rPr lang="en-US" sz="1103" b="1" kern="0" dirty="0">
                <a:solidFill>
                  <a:srgbClr val="000000"/>
                </a:solidFill>
                <a:cs typeface="Times New Roman" pitchFamily="18" charset="0"/>
              </a:rPr>
              <a:t>Kai </a:t>
            </a:r>
            <a:r>
              <a:rPr lang="en-US" sz="1103" b="1" kern="0" dirty="0" err="1">
                <a:solidFill>
                  <a:srgbClr val="000000"/>
                </a:solidFill>
                <a:cs typeface="Times New Roman" pitchFamily="18" charset="0"/>
              </a:rPr>
              <a:t>Myrberg</a:t>
            </a:r>
            <a:r>
              <a:rPr lang="en-US" sz="1103" kern="0" dirty="0">
                <a:solidFill>
                  <a:srgbClr val="000000"/>
                </a:solidFill>
                <a:cs typeface="Times New Roman" pitchFamily="18" charset="0"/>
              </a:rPr>
              <a:t/>
            </a:r>
            <a:br>
              <a:rPr lang="en-US" sz="1103" kern="0" dirty="0">
                <a:solidFill>
                  <a:srgbClr val="000000"/>
                </a:solidFill>
                <a:cs typeface="Times New Roman" pitchFamily="18" charset="0"/>
              </a:rPr>
            </a:br>
            <a:r>
              <a:rPr lang="en-US" sz="1103" kern="0" dirty="0">
                <a:solidFill>
                  <a:srgbClr val="000000"/>
                </a:solidFill>
                <a:cs typeface="Times New Roman" pitchFamily="18" charset="0"/>
              </a:rPr>
              <a:t>Finland</a:t>
            </a:r>
            <a:endParaRPr lang="de-DE" sz="1103" dirty="0"/>
          </a:p>
        </p:txBody>
      </p:sp>
      <p:pic>
        <p:nvPicPr>
          <p:cNvPr id="43" name="Picture 1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48416" y="2891947"/>
            <a:ext cx="666301" cy="888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Rechteck 43"/>
          <p:cNvSpPr/>
          <p:nvPr/>
        </p:nvSpPr>
        <p:spPr>
          <a:xfrm>
            <a:off x="1770444" y="3748795"/>
            <a:ext cx="1141659" cy="499624"/>
          </a:xfrm>
          <a:prstGeom prst="rect">
            <a:avLst/>
          </a:prstGeom>
        </p:spPr>
        <p:txBody>
          <a:bodyPr wrap="none">
            <a:spAutoFit/>
          </a:bodyPr>
          <a:lstStyle/>
          <a:p>
            <a:r>
              <a:rPr lang="en-US" sz="1103" b="1" kern="0" dirty="0">
                <a:solidFill>
                  <a:srgbClr val="000000"/>
                </a:solidFill>
                <a:cs typeface="Times New Roman" pitchFamily="18" charset="0"/>
              </a:rPr>
              <a:t>Anders </a:t>
            </a:r>
            <a:r>
              <a:rPr lang="en-US" sz="1103" b="1" kern="0" dirty="0" err="1">
                <a:solidFill>
                  <a:srgbClr val="000000"/>
                </a:solidFill>
                <a:cs typeface="Times New Roman" pitchFamily="18" charset="0"/>
              </a:rPr>
              <a:t>Omstedt</a:t>
            </a:r>
            <a:r>
              <a:rPr lang="en-US" sz="1103" b="1" kern="0" dirty="0">
                <a:solidFill>
                  <a:srgbClr val="000000"/>
                </a:solidFill>
                <a:cs typeface="Times New Roman" pitchFamily="18" charset="0"/>
              </a:rPr>
              <a:t/>
            </a:r>
            <a:br>
              <a:rPr lang="en-US" sz="1103" b="1" kern="0" dirty="0">
                <a:solidFill>
                  <a:srgbClr val="000000"/>
                </a:solidFill>
                <a:cs typeface="Times New Roman" pitchFamily="18" charset="0"/>
              </a:rPr>
            </a:br>
            <a:r>
              <a:rPr lang="en-US" sz="1103" kern="0" dirty="0">
                <a:solidFill>
                  <a:srgbClr val="000000"/>
                </a:solidFill>
                <a:cs typeface="Times New Roman" pitchFamily="18" charset="0"/>
              </a:rPr>
              <a:t>Sweden</a:t>
            </a:r>
            <a:endParaRPr lang="de-DE" sz="1103" dirty="0"/>
          </a:p>
        </p:txBody>
      </p:sp>
      <p:pic>
        <p:nvPicPr>
          <p:cNvPr id="45"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06031" y="4959542"/>
            <a:ext cx="519628" cy="671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Rechteck 45"/>
          <p:cNvSpPr/>
          <p:nvPr/>
        </p:nvSpPr>
        <p:spPr>
          <a:xfrm>
            <a:off x="8346693" y="5644921"/>
            <a:ext cx="1146468" cy="499624"/>
          </a:xfrm>
          <a:prstGeom prst="rect">
            <a:avLst/>
          </a:prstGeom>
        </p:spPr>
        <p:txBody>
          <a:bodyPr wrap="none">
            <a:spAutoFit/>
          </a:bodyPr>
          <a:lstStyle/>
          <a:p>
            <a:r>
              <a:rPr lang="en-US" sz="1103" b="1" kern="0" dirty="0">
                <a:solidFill>
                  <a:srgbClr val="000000"/>
                </a:solidFill>
                <a:cs typeface="Times New Roman" pitchFamily="18" charset="0"/>
              </a:rPr>
              <a:t>Irina </a:t>
            </a:r>
            <a:r>
              <a:rPr lang="en-US" sz="1103" b="1" kern="0" dirty="0" err="1">
                <a:solidFill>
                  <a:srgbClr val="000000"/>
                </a:solidFill>
                <a:cs typeface="Times New Roman" pitchFamily="18" charset="0"/>
              </a:rPr>
              <a:t>Partasenok</a:t>
            </a:r>
            <a:r>
              <a:rPr lang="en-US" sz="1103" kern="0" dirty="0">
                <a:solidFill>
                  <a:srgbClr val="000000"/>
                </a:solidFill>
                <a:cs typeface="Times New Roman" pitchFamily="18" charset="0"/>
              </a:rPr>
              <a:t/>
            </a:r>
            <a:br>
              <a:rPr lang="en-US" sz="1103" kern="0" dirty="0">
                <a:solidFill>
                  <a:srgbClr val="000000"/>
                </a:solidFill>
                <a:cs typeface="Times New Roman" pitchFamily="18" charset="0"/>
              </a:rPr>
            </a:br>
            <a:r>
              <a:rPr lang="en-US" sz="1103" kern="0" dirty="0">
                <a:solidFill>
                  <a:srgbClr val="000000"/>
                </a:solidFill>
                <a:cs typeface="Times New Roman" pitchFamily="18" charset="0"/>
              </a:rPr>
              <a:t>Belarus</a:t>
            </a:r>
            <a:endParaRPr lang="de-DE" sz="1103" dirty="0"/>
          </a:p>
        </p:txBody>
      </p:sp>
      <p:pic>
        <p:nvPicPr>
          <p:cNvPr id="50" name="Picture 2" descr="http://www.baltic.earth/material/be/photos/BESSG/PP.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74561" y="3224887"/>
            <a:ext cx="547251" cy="744479"/>
          </a:xfrm>
          <a:prstGeom prst="rect">
            <a:avLst/>
          </a:prstGeom>
          <a:noFill/>
          <a:extLst>
            <a:ext uri="{909E8E84-426E-40DD-AFC4-6F175D3DCCD1}">
              <a14:hiddenFill xmlns:a14="http://schemas.microsoft.com/office/drawing/2010/main">
                <a:solidFill>
                  <a:srgbClr val="FFFFFF"/>
                </a:solidFill>
              </a14:hiddenFill>
            </a:ext>
          </a:extLst>
        </p:spPr>
      </p:pic>
      <p:sp>
        <p:nvSpPr>
          <p:cNvPr id="62" name="Rechteck 61"/>
          <p:cNvSpPr/>
          <p:nvPr/>
        </p:nvSpPr>
        <p:spPr>
          <a:xfrm>
            <a:off x="6440798" y="4005566"/>
            <a:ext cx="689612" cy="499624"/>
          </a:xfrm>
          <a:prstGeom prst="rect">
            <a:avLst/>
          </a:prstGeom>
        </p:spPr>
        <p:txBody>
          <a:bodyPr wrap="none">
            <a:spAutoFit/>
          </a:bodyPr>
          <a:lstStyle/>
          <a:p>
            <a:r>
              <a:rPr lang="en-US" sz="1103" b="1" kern="0">
                <a:solidFill>
                  <a:srgbClr val="000000"/>
                </a:solidFill>
                <a:cs typeface="Times New Roman" pitchFamily="18" charset="0"/>
              </a:rPr>
              <a:t>Piia Post</a:t>
            </a:r>
            <a:r>
              <a:rPr lang="en-US" sz="1103" kern="0">
                <a:solidFill>
                  <a:srgbClr val="000000"/>
                </a:solidFill>
                <a:cs typeface="Times New Roman" pitchFamily="18" charset="0"/>
              </a:rPr>
              <a:t/>
            </a:r>
            <a:br>
              <a:rPr lang="en-US" sz="1103" kern="0">
                <a:solidFill>
                  <a:srgbClr val="000000"/>
                </a:solidFill>
                <a:cs typeface="Times New Roman" pitchFamily="18" charset="0"/>
              </a:rPr>
            </a:br>
            <a:r>
              <a:rPr lang="en-US" sz="1103" kern="0">
                <a:solidFill>
                  <a:srgbClr val="000000"/>
                </a:solidFill>
                <a:cs typeface="Times New Roman" pitchFamily="18" charset="0"/>
              </a:rPr>
              <a:t>Estonia</a:t>
            </a:r>
            <a:endParaRPr lang="de-DE" sz="1103" dirty="0"/>
          </a:p>
        </p:txBody>
      </p:sp>
      <p:pic>
        <p:nvPicPr>
          <p:cNvPr id="63" name="Picture 1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6235" y="6712281"/>
            <a:ext cx="401633" cy="562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Rechteck 63"/>
          <p:cNvSpPr/>
          <p:nvPr/>
        </p:nvSpPr>
        <p:spPr>
          <a:xfrm>
            <a:off x="360497" y="7242179"/>
            <a:ext cx="776175" cy="580928"/>
          </a:xfrm>
          <a:prstGeom prst="rect">
            <a:avLst/>
          </a:prstGeom>
        </p:spPr>
        <p:txBody>
          <a:bodyPr wrap="none">
            <a:spAutoFit/>
          </a:bodyPr>
          <a:lstStyle/>
          <a:p>
            <a:r>
              <a:rPr lang="en-US" sz="882" b="1" kern="0">
                <a:solidFill>
                  <a:srgbClr val="000000"/>
                </a:solidFill>
                <a:cs typeface="Times New Roman" pitchFamily="18" charset="0"/>
              </a:rPr>
              <a:t>Marcus </a:t>
            </a:r>
            <a:br>
              <a:rPr lang="en-US" sz="882" b="1" kern="0">
                <a:solidFill>
                  <a:srgbClr val="000000"/>
                </a:solidFill>
                <a:cs typeface="Times New Roman" pitchFamily="18" charset="0"/>
              </a:rPr>
            </a:br>
            <a:r>
              <a:rPr lang="en-US" sz="882" b="1" kern="0">
                <a:solidFill>
                  <a:srgbClr val="000000"/>
                </a:solidFill>
                <a:cs typeface="Times New Roman" pitchFamily="18" charset="0"/>
              </a:rPr>
              <a:t>Reckermann</a:t>
            </a:r>
            <a:r>
              <a:rPr lang="en-US" sz="882" b="1" kern="0" dirty="0">
                <a:solidFill>
                  <a:srgbClr val="000000"/>
                </a:solidFill>
                <a:cs typeface="Times New Roman" pitchFamily="18" charset="0"/>
              </a:rPr>
              <a:t/>
            </a:r>
            <a:br>
              <a:rPr lang="en-US" sz="882" b="1" kern="0" dirty="0">
                <a:solidFill>
                  <a:srgbClr val="000000"/>
                </a:solidFill>
                <a:cs typeface="Times New Roman" pitchFamily="18" charset="0"/>
              </a:rPr>
            </a:br>
            <a:r>
              <a:rPr lang="en-US" sz="882" kern="0" dirty="0">
                <a:solidFill>
                  <a:srgbClr val="000000"/>
                </a:solidFill>
                <a:cs typeface="Times New Roman" pitchFamily="18" charset="0"/>
              </a:rPr>
              <a:t>Germany</a:t>
            </a:r>
            <a:endParaRPr lang="de-DE" sz="882" dirty="0"/>
          </a:p>
        </p:txBody>
      </p:sp>
      <p:pic>
        <p:nvPicPr>
          <p:cNvPr id="65" name="Picture 1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981449" y="6248886"/>
            <a:ext cx="433269" cy="614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 name="Rechteck 65"/>
          <p:cNvSpPr/>
          <p:nvPr/>
        </p:nvSpPr>
        <p:spPr>
          <a:xfrm>
            <a:off x="1981449" y="6870918"/>
            <a:ext cx="875561" cy="418063"/>
          </a:xfrm>
          <a:prstGeom prst="rect">
            <a:avLst/>
          </a:prstGeom>
        </p:spPr>
        <p:txBody>
          <a:bodyPr wrap="none">
            <a:spAutoFit/>
          </a:bodyPr>
          <a:lstStyle/>
          <a:p>
            <a:r>
              <a:rPr lang="en-US" sz="882" b="1" kern="0" dirty="0" err="1">
                <a:solidFill>
                  <a:srgbClr val="000000"/>
                </a:solidFill>
                <a:cs typeface="Times New Roman" pitchFamily="18" charset="0"/>
              </a:rPr>
              <a:t>Gregor</a:t>
            </a:r>
            <a:r>
              <a:rPr lang="en-US" sz="882" b="1" kern="0" dirty="0">
                <a:solidFill>
                  <a:srgbClr val="000000"/>
                </a:solidFill>
                <a:cs typeface="Times New Roman" pitchFamily="18" charset="0"/>
              </a:rPr>
              <a:t> </a:t>
            </a:r>
            <a:r>
              <a:rPr lang="en-US" sz="882" b="1" kern="0" dirty="0" err="1">
                <a:solidFill>
                  <a:srgbClr val="000000"/>
                </a:solidFill>
                <a:cs typeface="Times New Roman" pitchFamily="18" charset="0"/>
              </a:rPr>
              <a:t>Rehder</a:t>
            </a:r>
            <a:r>
              <a:rPr lang="en-US" sz="882" b="1" kern="0" dirty="0">
                <a:solidFill>
                  <a:srgbClr val="000000"/>
                </a:solidFill>
                <a:cs typeface="Times New Roman" pitchFamily="18" charset="0"/>
              </a:rPr>
              <a:t/>
            </a:r>
            <a:br>
              <a:rPr lang="en-US" sz="882" b="1" kern="0" dirty="0">
                <a:solidFill>
                  <a:srgbClr val="000000"/>
                </a:solidFill>
                <a:cs typeface="Times New Roman" pitchFamily="18" charset="0"/>
              </a:rPr>
            </a:br>
            <a:r>
              <a:rPr lang="en-US" sz="882" kern="0" dirty="0">
                <a:solidFill>
                  <a:srgbClr val="000000"/>
                </a:solidFill>
                <a:cs typeface="Times New Roman" pitchFamily="18" charset="0"/>
              </a:rPr>
              <a:t>Germany</a:t>
            </a:r>
            <a:endParaRPr lang="de-DE" sz="882" dirty="0"/>
          </a:p>
        </p:txBody>
      </p:sp>
      <p:pic>
        <p:nvPicPr>
          <p:cNvPr id="67" name="Picture 2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504106" y="1674113"/>
            <a:ext cx="630587" cy="81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Rechteck 67"/>
          <p:cNvSpPr/>
          <p:nvPr/>
        </p:nvSpPr>
        <p:spPr>
          <a:xfrm>
            <a:off x="3502350" y="2465245"/>
            <a:ext cx="1178528" cy="499624"/>
          </a:xfrm>
          <a:prstGeom prst="rect">
            <a:avLst/>
          </a:prstGeom>
        </p:spPr>
        <p:txBody>
          <a:bodyPr wrap="none">
            <a:spAutoFit/>
          </a:bodyPr>
          <a:lstStyle/>
          <a:p>
            <a:r>
              <a:rPr lang="en-US" sz="1103" b="1" kern="0" dirty="0">
                <a:solidFill>
                  <a:srgbClr val="000000"/>
                </a:solidFill>
                <a:cs typeface="Times New Roman" pitchFamily="18" charset="0"/>
              </a:rPr>
              <a:t>Anna </a:t>
            </a:r>
            <a:r>
              <a:rPr lang="en-US" sz="1103" b="1" kern="0" dirty="0" err="1">
                <a:solidFill>
                  <a:srgbClr val="000000"/>
                </a:solidFill>
                <a:cs typeface="Times New Roman" pitchFamily="18" charset="0"/>
              </a:rPr>
              <a:t>Rutgersson</a:t>
            </a:r>
            <a:r>
              <a:rPr lang="en-US" sz="1103" b="1" kern="0" dirty="0">
                <a:solidFill>
                  <a:srgbClr val="000000"/>
                </a:solidFill>
                <a:cs typeface="Times New Roman" pitchFamily="18" charset="0"/>
              </a:rPr>
              <a:t/>
            </a:r>
            <a:br>
              <a:rPr lang="en-US" sz="1103" b="1" kern="0" dirty="0">
                <a:solidFill>
                  <a:srgbClr val="000000"/>
                </a:solidFill>
                <a:cs typeface="Times New Roman" pitchFamily="18" charset="0"/>
              </a:rPr>
            </a:br>
            <a:r>
              <a:rPr lang="en-US" sz="1103" kern="0" dirty="0">
                <a:solidFill>
                  <a:srgbClr val="000000"/>
                </a:solidFill>
                <a:cs typeface="Times New Roman" pitchFamily="18" charset="0"/>
              </a:rPr>
              <a:t>Sweden</a:t>
            </a:r>
            <a:endParaRPr lang="de-DE" sz="1103" dirty="0"/>
          </a:p>
        </p:txBody>
      </p:sp>
      <p:pic>
        <p:nvPicPr>
          <p:cNvPr id="69" name="Picture 4" descr="http://www.baltic.earth/material/be/photos/BESSG/CS.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45941" y="5692208"/>
            <a:ext cx="429561" cy="572749"/>
          </a:xfrm>
          <a:prstGeom prst="rect">
            <a:avLst/>
          </a:prstGeom>
          <a:noFill/>
          <a:extLst>
            <a:ext uri="{909E8E84-426E-40DD-AFC4-6F175D3DCCD1}">
              <a14:hiddenFill xmlns:a14="http://schemas.microsoft.com/office/drawing/2010/main">
                <a:solidFill>
                  <a:srgbClr val="FFFFFF"/>
                </a:solidFill>
              </a14:hiddenFill>
            </a:ext>
          </a:extLst>
        </p:spPr>
      </p:pic>
      <p:sp>
        <p:nvSpPr>
          <p:cNvPr id="70" name="Rechteck 69"/>
          <p:cNvSpPr/>
          <p:nvPr/>
        </p:nvSpPr>
        <p:spPr>
          <a:xfrm>
            <a:off x="508879" y="6237028"/>
            <a:ext cx="607859" cy="580928"/>
          </a:xfrm>
          <a:prstGeom prst="rect">
            <a:avLst/>
          </a:prstGeom>
        </p:spPr>
        <p:txBody>
          <a:bodyPr wrap="none">
            <a:spAutoFit/>
          </a:bodyPr>
          <a:lstStyle/>
          <a:p>
            <a:r>
              <a:rPr lang="en-US" sz="882" b="1" kern="0">
                <a:solidFill>
                  <a:srgbClr val="000000"/>
                </a:solidFill>
                <a:cs typeface="Times New Roman" pitchFamily="18" charset="0"/>
              </a:rPr>
              <a:t>Corinna </a:t>
            </a:r>
            <a:br>
              <a:rPr lang="en-US" sz="882" b="1" kern="0">
                <a:solidFill>
                  <a:srgbClr val="000000"/>
                </a:solidFill>
                <a:cs typeface="Times New Roman" pitchFamily="18" charset="0"/>
              </a:rPr>
            </a:br>
            <a:r>
              <a:rPr lang="en-US" sz="882" b="1" kern="0">
                <a:solidFill>
                  <a:srgbClr val="000000"/>
                </a:solidFill>
                <a:cs typeface="Times New Roman" pitchFamily="18" charset="0"/>
              </a:rPr>
              <a:t>Schrum</a:t>
            </a:r>
            <a:br>
              <a:rPr lang="en-US" sz="882" b="1" kern="0">
                <a:solidFill>
                  <a:srgbClr val="000000"/>
                </a:solidFill>
                <a:cs typeface="Times New Roman" pitchFamily="18" charset="0"/>
              </a:rPr>
            </a:br>
            <a:r>
              <a:rPr lang="en-US" sz="882" kern="0">
                <a:solidFill>
                  <a:srgbClr val="000000"/>
                </a:solidFill>
                <a:cs typeface="Times New Roman" pitchFamily="18" charset="0"/>
              </a:rPr>
              <a:t>Germany</a:t>
            </a:r>
            <a:endParaRPr lang="de-DE" sz="882" dirty="0"/>
          </a:p>
        </p:txBody>
      </p:sp>
      <p:pic>
        <p:nvPicPr>
          <p:cNvPr id="71" name="Picture 1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47175" y="4336377"/>
            <a:ext cx="590477" cy="792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Rechteck 71"/>
          <p:cNvSpPr/>
          <p:nvPr/>
        </p:nvSpPr>
        <p:spPr>
          <a:xfrm>
            <a:off x="2841857" y="4628557"/>
            <a:ext cx="784189" cy="499624"/>
          </a:xfrm>
          <a:prstGeom prst="rect">
            <a:avLst/>
          </a:prstGeom>
        </p:spPr>
        <p:txBody>
          <a:bodyPr wrap="none">
            <a:spAutoFit/>
          </a:bodyPr>
          <a:lstStyle/>
          <a:p>
            <a:r>
              <a:rPr lang="en-US" sz="1103" b="1" kern="0" dirty="0">
                <a:solidFill>
                  <a:srgbClr val="000000"/>
                </a:solidFill>
                <a:cs typeface="Times New Roman" pitchFamily="18" charset="0"/>
              </a:rPr>
              <a:t>Ben Smith</a:t>
            </a:r>
            <a:br>
              <a:rPr lang="en-US" sz="1103" b="1" kern="0" dirty="0">
                <a:solidFill>
                  <a:srgbClr val="000000"/>
                </a:solidFill>
                <a:cs typeface="Times New Roman" pitchFamily="18" charset="0"/>
              </a:rPr>
            </a:br>
            <a:r>
              <a:rPr lang="en-US" sz="1103" kern="0" dirty="0">
                <a:solidFill>
                  <a:srgbClr val="000000"/>
                </a:solidFill>
                <a:cs typeface="Times New Roman" pitchFamily="18" charset="0"/>
              </a:rPr>
              <a:t>Sweden</a:t>
            </a:r>
            <a:endParaRPr lang="de-DE" sz="1103" dirty="0"/>
          </a:p>
        </p:txBody>
      </p:sp>
      <p:pic>
        <p:nvPicPr>
          <p:cNvPr id="73" name="Picture 19"/>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8919" y="4336378"/>
            <a:ext cx="546243" cy="758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 name="Rechteck 73"/>
          <p:cNvSpPr/>
          <p:nvPr/>
        </p:nvSpPr>
        <p:spPr>
          <a:xfrm>
            <a:off x="815558" y="5079278"/>
            <a:ext cx="1064715" cy="499624"/>
          </a:xfrm>
          <a:prstGeom prst="rect">
            <a:avLst/>
          </a:prstGeom>
        </p:spPr>
        <p:txBody>
          <a:bodyPr wrap="none">
            <a:spAutoFit/>
          </a:bodyPr>
          <a:lstStyle/>
          <a:p>
            <a:r>
              <a:rPr lang="en-US" sz="1103" b="1" kern="0" dirty="0">
                <a:solidFill>
                  <a:srgbClr val="000000"/>
                </a:solidFill>
                <a:cs typeface="Times New Roman" pitchFamily="18" charset="0"/>
              </a:rPr>
              <a:t>Martin </a:t>
            </a:r>
            <a:r>
              <a:rPr lang="en-US" sz="1103" b="1" kern="0" dirty="0" err="1">
                <a:solidFill>
                  <a:srgbClr val="000000"/>
                </a:solidFill>
                <a:cs typeface="Times New Roman" pitchFamily="18" charset="0"/>
              </a:rPr>
              <a:t>Stendel</a:t>
            </a:r>
            <a:r>
              <a:rPr lang="en-US" sz="1103" b="1" kern="0" dirty="0">
                <a:solidFill>
                  <a:srgbClr val="000000"/>
                </a:solidFill>
                <a:cs typeface="Times New Roman" pitchFamily="18" charset="0"/>
              </a:rPr>
              <a:t/>
            </a:r>
            <a:br>
              <a:rPr lang="en-US" sz="1103" b="1" kern="0" dirty="0">
                <a:solidFill>
                  <a:srgbClr val="000000"/>
                </a:solidFill>
                <a:cs typeface="Times New Roman" pitchFamily="18" charset="0"/>
              </a:rPr>
            </a:br>
            <a:r>
              <a:rPr lang="en-US" sz="1103" kern="0" dirty="0">
                <a:solidFill>
                  <a:srgbClr val="000000"/>
                </a:solidFill>
                <a:cs typeface="Times New Roman" pitchFamily="18" charset="0"/>
              </a:rPr>
              <a:t>Denmark</a:t>
            </a:r>
            <a:endParaRPr lang="de-DE" sz="1103" dirty="0"/>
          </a:p>
        </p:txBody>
      </p:sp>
      <p:pic>
        <p:nvPicPr>
          <p:cNvPr id="75" name="Picture 6" descr="http://www.baltic.earth/material/be/photos/BESSG/RW.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20738" y="7079743"/>
            <a:ext cx="430457" cy="548833"/>
          </a:xfrm>
          <a:prstGeom prst="rect">
            <a:avLst/>
          </a:prstGeom>
          <a:noFill/>
          <a:extLst>
            <a:ext uri="{909E8E84-426E-40DD-AFC4-6F175D3DCCD1}">
              <a14:hiddenFill xmlns:a14="http://schemas.microsoft.com/office/drawing/2010/main">
                <a:solidFill>
                  <a:srgbClr val="FFFFFF"/>
                </a:solidFill>
              </a14:hiddenFill>
            </a:ext>
          </a:extLst>
        </p:spPr>
      </p:pic>
      <p:sp>
        <p:nvSpPr>
          <p:cNvPr id="76" name="Rechteck 75"/>
          <p:cNvSpPr/>
          <p:nvPr/>
        </p:nvSpPr>
        <p:spPr>
          <a:xfrm>
            <a:off x="1481954" y="7204702"/>
            <a:ext cx="607859" cy="580928"/>
          </a:xfrm>
          <a:prstGeom prst="rect">
            <a:avLst/>
          </a:prstGeom>
        </p:spPr>
        <p:txBody>
          <a:bodyPr wrap="none">
            <a:spAutoFit/>
          </a:bodyPr>
          <a:lstStyle/>
          <a:p>
            <a:r>
              <a:rPr lang="en-US" sz="882" b="1" kern="0">
                <a:solidFill>
                  <a:srgbClr val="000000"/>
                </a:solidFill>
                <a:cs typeface="Times New Roman" pitchFamily="18" charset="0"/>
              </a:rPr>
              <a:t>Ralf </a:t>
            </a:r>
          </a:p>
          <a:p>
            <a:r>
              <a:rPr lang="en-US" sz="882" b="1" kern="0">
                <a:solidFill>
                  <a:srgbClr val="000000"/>
                </a:solidFill>
                <a:cs typeface="Times New Roman" pitchFamily="18" charset="0"/>
              </a:rPr>
              <a:t>Weisse</a:t>
            </a:r>
            <a:br>
              <a:rPr lang="en-US" sz="882" b="1" kern="0">
                <a:solidFill>
                  <a:srgbClr val="000000"/>
                </a:solidFill>
                <a:cs typeface="Times New Roman" pitchFamily="18" charset="0"/>
              </a:rPr>
            </a:br>
            <a:r>
              <a:rPr lang="en-US" sz="882" kern="0">
                <a:solidFill>
                  <a:srgbClr val="000000"/>
                </a:solidFill>
                <a:cs typeface="Times New Roman" pitchFamily="18" charset="0"/>
              </a:rPr>
              <a:t>Germany</a:t>
            </a:r>
            <a:endParaRPr lang="de-DE" sz="882" dirty="0"/>
          </a:p>
        </p:txBody>
      </p:sp>
      <p:pic>
        <p:nvPicPr>
          <p:cNvPr id="77" name="Picture 21"/>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976355" y="1951466"/>
            <a:ext cx="550762" cy="734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 name="Rechteck 77"/>
          <p:cNvSpPr/>
          <p:nvPr/>
        </p:nvSpPr>
        <p:spPr>
          <a:xfrm>
            <a:off x="7924262" y="2685814"/>
            <a:ext cx="1188146" cy="499624"/>
          </a:xfrm>
          <a:prstGeom prst="rect">
            <a:avLst/>
          </a:prstGeom>
        </p:spPr>
        <p:txBody>
          <a:bodyPr wrap="none">
            <a:spAutoFit/>
          </a:bodyPr>
          <a:lstStyle/>
          <a:p>
            <a:r>
              <a:rPr lang="en-US" sz="1103" b="1" kern="0" dirty="0">
                <a:solidFill>
                  <a:srgbClr val="000000"/>
                </a:solidFill>
                <a:cs typeface="Times New Roman" pitchFamily="18" charset="0"/>
              </a:rPr>
              <a:t>Sergey </a:t>
            </a:r>
            <a:r>
              <a:rPr lang="en-US" sz="1103" b="1" kern="0" dirty="0" err="1">
                <a:solidFill>
                  <a:srgbClr val="000000"/>
                </a:solidFill>
                <a:cs typeface="Times New Roman" pitchFamily="18" charset="0"/>
              </a:rPr>
              <a:t>Zhuravlev</a:t>
            </a:r>
            <a:endParaRPr lang="en-US" sz="1103" b="1" kern="0" dirty="0">
              <a:solidFill>
                <a:srgbClr val="000000"/>
              </a:solidFill>
              <a:cs typeface="Times New Roman" pitchFamily="18" charset="0"/>
            </a:endParaRPr>
          </a:p>
          <a:p>
            <a:r>
              <a:rPr lang="en-US" sz="1103" kern="0" dirty="0">
                <a:solidFill>
                  <a:srgbClr val="000000"/>
                </a:solidFill>
                <a:cs typeface="Times New Roman" pitchFamily="18" charset="0"/>
              </a:rPr>
              <a:t>Russia</a:t>
            </a:r>
            <a:endParaRPr lang="de-DE" sz="1103" dirty="0"/>
          </a:p>
        </p:txBody>
      </p:sp>
      <p:pic>
        <p:nvPicPr>
          <p:cNvPr id="47" name="Picture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112408" y="5860048"/>
            <a:ext cx="1242251"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 descr="V:\Baltic Earth\Logos\HZG\HZG_4C_mitZusatz in E.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337863" y="7293310"/>
            <a:ext cx="1047783" cy="26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56306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umsplatzhalter 3"/>
          <p:cNvSpPr>
            <a:spLocks noGrp="1"/>
          </p:cNvSpPr>
          <p:nvPr>
            <p:ph type="dt" sz="half" idx="10"/>
          </p:nvPr>
        </p:nvSpPr>
        <p:spPr/>
        <p:txBody>
          <a:bodyPr/>
          <a:lstStyle/>
          <a:p>
            <a:r>
              <a:rPr lang="de-DE" sz="1103">
                <a:solidFill>
                  <a:srgbClr val="000000"/>
                </a:solidFill>
              </a:rPr>
              <a:t>Marcus Reckermann, International BALTEX Secretariat                                                              GEWEX/GHP Meeting, Boulder, 19 October 2011</a:t>
            </a:r>
          </a:p>
        </p:txBody>
      </p:sp>
      <p:sp>
        <p:nvSpPr>
          <p:cNvPr id="27" name="Foliennummernplatzhalter 4"/>
          <p:cNvSpPr>
            <a:spLocks noGrp="1"/>
          </p:cNvSpPr>
          <p:nvPr>
            <p:ph type="sldNum" sz="quarter" idx="11"/>
          </p:nvPr>
        </p:nvSpPr>
        <p:spPr/>
        <p:txBody>
          <a:bodyPr/>
          <a:lstStyle/>
          <a:p>
            <a:fld id="{98B39256-6954-4FDA-BB6B-804B0F36F1A6}" type="slidenum">
              <a:rPr lang="de-DE" sz="1103">
                <a:solidFill>
                  <a:srgbClr val="000000"/>
                </a:solidFill>
              </a:rPr>
              <a:pPr/>
              <a:t>12</a:t>
            </a:fld>
            <a:endParaRPr lang="de-DE" sz="1103">
              <a:solidFill>
                <a:srgbClr val="000000"/>
              </a:solidFill>
            </a:endParaRPr>
          </a:p>
        </p:txBody>
      </p:sp>
      <p:sp>
        <p:nvSpPr>
          <p:cNvPr id="33794" name="Rectangle 2"/>
          <p:cNvSpPr>
            <a:spLocks noGrp="1" noChangeArrowheads="1"/>
          </p:cNvSpPr>
          <p:nvPr>
            <p:ph type="title"/>
          </p:nvPr>
        </p:nvSpPr>
        <p:spPr>
          <a:xfrm>
            <a:off x="1952215" y="396875"/>
            <a:ext cx="5022881" cy="560388"/>
          </a:xfrm>
        </p:spPr>
        <p:txBody>
          <a:bodyPr/>
          <a:lstStyle/>
          <a:p>
            <a:r>
              <a:rPr lang="de-DE" sz="1323"/>
              <a:t>BALTEX Infrastructure and Activities</a:t>
            </a:r>
          </a:p>
        </p:txBody>
      </p:sp>
      <p:pic>
        <p:nvPicPr>
          <p:cNvPr id="33824" name="Picture 32" descr="BalticSeaBasin_nord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183" y="-2411956"/>
            <a:ext cx="10081683" cy="12168187"/>
          </a:xfrm>
          <a:prstGeom prst="rect">
            <a:avLst/>
          </a:prstGeom>
          <a:noFill/>
          <a:extLst>
            <a:ext uri="{909E8E84-426E-40DD-AFC4-6F175D3DCCD1}">
              <a14:hiddenFill xmlns:a14="http://schemas.microsoft.com/office/drawing/2010/main">
                <a:solidFill>
                  <a:srgbClr val="FFFFFF"/>
                </a:solidFill>
              </a14:hiddenFill>
            </a:ext>
          </a:extLst>
        </p:spPr>
      </p:pic>
      <p:sp>
        <p:nvSpPr>
          <p:cNvPr id="33825" name="Text Box 33"/>
          <p:cNvSpPr txBox="1">
            <a:spLocks noChangeArrowheads="1"/>
          </p:cNvSpPr>
          <p:nvPr/>
        </p:nvSpPr>
        <p:spPr bwMode="auto">
          <a:xfrm>
            <a:off x="4633292" y="100209"/>
            <a:ext cx="4722928" cy="1229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335" tIns="44168" rIns="88335" bIns="44168">
            <a:spAutoFit/>
          </a:bodyPr>
          <a:lstStyle/>
          <a:p>
            <a:pPr fontAlgn="base">
              <a:spcBef>
                <a:spcPct val="50000"/>
              </a:spcBef>
              <a:spcAft>
                <a:spcPct val="0"/>
              </a:spcAft>
            </a:pPr>
            <a:r>
              <a:rPr lang="de-DE" sz="3087" b="1" dirty="0">
                <a:solidFill>
                  <a:srgbClr val="C00000"/>
                </a:solidFill>
              </a:rPr>
              <a:t>Baltic </a:t>
            </a:r>
            <a:r>
              <a:rPr lang="de-DE" sz="3087" b="1">
                <a:solidFill>
                  <a:srgbClr val="C00000"/>
                </a:solidFill>
              </a:rPr>
              <a:t>Earth </a:t>
            </a:r>
            <a:br>
              <a:rPr lang="de-DE" sz="3087" b="1">
                <a:solidFill>
                  <a:srgbClr val="C00000"/>
                </a:solidFill>
              </a:rPr>
            </a:br>
            <a:r>
              <a:rPr lang="de-DE" sz="3087" b="1">
                <a:solidFill>
                  <a:srgbClr val="C00000"/>
                </a:solidFill>
              </a:rPr>
              <a:t>Senior Advisory Board</a:t>
            </a:r>
            <a:endParaRPr lang="de-DE" sz="3087" b="1" dirty="0">
              <a:solidFill>
                <a:srgbClr val="00B050"/>
              </a:solidFill>
            </a:endParaRPr>
          </a:p>
        </p:txBody>
      </p:sp>
      <p:sp>
        <p:nvSpPr>
          <p:cNvPr id="29" name="Rechteck 28"/>
          <p:cNvSpPr/>
          <p:nvPr/>
        </p:nvSpPr>
        <p:spPr>
          <a:xfrm>
            <a:off x="6803594" y="2482944"/>
            <a:ext cx="1007007" cy="499624"/>
          </a:xfrm>
          <a:prstGeom prst="rect">
            <a:avLst/>
          </a:prstGeom>
        </p:spPr>
        <p:txBody>
          <a:bodyPr wrap="none">
            <a:spAutoFit/>
          </a:bodyPr>
          <a:lstStyle/>
          <a:p>
            <a:r>
              <a:rPr lang="en-US" sz="1103" b="1" kern="0">
                <a:solidFill>
                  <a:srgbClr val="000000"/>
                </a:solidFill>
                <a:cs typeface="Times New Roman" pitchFamily="18" charset="0"/>
              </a:rPr>
              <a:t>Ulla Li Zweifel</a:t>
            </a:r>
            <a:br>
              <a:rPr lang="en-US" sz="1103" b="1" kern="0">
                <a:solidFill>
                  <a:srgbClr val="000000"/>
                </a:solidFill>
                <a:cs typeface="Times New Roman" pitchFamily="18" charset="0"/>
              </a:rPr>
            </a:br>
            <a:r>
              <a:rPr lang="en-US" sz="1103" kern="0">
                <a:solidFill>
                  <a:srgbClr val="000000"/>
                </a:solidFill>
                <a:cs typeface="Times New Roman" pitchFamily="18" charset="0"/>
              </a:rPr>
              <a:t>HELCOM</a:t>
            </a:r>
            <a:endParaRPr lang="de-DE" sz="1103" dirty="0"/>
          </a:p>
        </p:txBody>
      </p:sp>
      <p:sp>
        <p:nvSpPr>
          <p:cNvPr id="42" name="Rechteck 41"/>
          <p:cNvSpPr/>
          <p:nvPr/>
        </p:nvSpPr>
        <p:spPr>
          <a:xfrm>
            <a:off x="5285476" y="2653679"/>
            <a:ext cx="1292341" cy="499624"/>
          </a:xfrm>
          <a:prstGeom prst="rect">
            <a:avLst/>
          </a:prstGeom>
        </p:spPr>
        <p:txBody>
          <a:bodyPr wrap="none">
            <a:spAutoFit/>
          </a:bodyPr>
          <a:lstStyle/>
          <a:p>
            <a:r>
              <a:rPr lang="en-US" sz="1103" b="1" kern="0">
                <a:solidFill>
                  <a:srgbClr val="000000"/>
                </a:solidFill>
                <a:cs typeface="Times New Roman" pitchFamily="18" charset="0"/>
              </a:rPr>
              <a:t>Andris Andrusailtis</a:t>
            </a:r>
            <a:br>
              <a:rPr lang="en-US" sz="1103" b="1" kern="0">
                <a:solidFill>
                  <a:srgbClr val="000000"/>
                </a:solidFill>
                <a:cs typeface="Times New Roman" pitchFamily="18" charset="0"/>
              </a:rPr>
            </a:br>
            <a:r>
              <a:rPr lang="en-US" sz="1103" kern="0">
                <a:solidFill>
                  <a:srgbClr val="000000"/>
                </a:solidFill>
                <a:cs typeface="Times New Roman" pitchFamily="18" charset="0"/>
              </a:rPr>
              <a:t>BONUS</a:t>
            </a:r>
            <a:endParaRPr lang="de-DE" sz="1103" dirty="0"/>
          </a:p>
        </p:txBody>
      </p:sp>
      <p:sp>
        <p:nvSpPr>
          <p:cNvPr id="44" name="Rechteck 43"/>
          <p:cNvSpPr/>
          <p:nvPr/>
        </p:nvSpPr>
        <p:spPr>
          <a:xfrm>
            <a:off x="2445084" y="4280174"/>
            <a:ext cx="851515" cy="499624"/>
          </a:xfrm>
          <a:prstGeom prst="rect">
            <a:avLst/>
          </a:prstGeom>
        </p:spPr>
        <p:txBody>
          <a:bodyPr wrap="none">
            <a:spAutoFit/>
          </a:bodyPr>
          <a:lstStyle/>
          <a:p>
            <a:r>
              <a:rPr lang="en-US" sz="1103" b="1" kern="0">
                <a:solidFill>
                  <a:srgbClr val="000000"/>
                </a:solidFill>
                <a:cs typeface="Times New Roman" pitchFamily="18" charset="0"/>
              </a:rPr>
              <a:t>Fritz Köster</a:t>
            </a:r>
            <a:br>
              <a:rPr lang="en-US" sz="1103" b="1" kern="0">
                <a:solidFill>
                  <a:srgbClr val="000000"/>
                </a:solidFill>
                <a:cs typeface="Times New Roman" pitchFamily="18" charset="0"/>
              </a:rPr>
            </a:br>
            <a:r>
              <a:rPr lang="en-US" sz="1103" kern="0">
                <a:solidFill>
                  <a:srgbClr val="000000"/>
                </a:solidFill>
                <a:cs typeface="Times New Roman" pitchFamily="18" charset="0"/>
              </a:rPr>
              <a:t>Denmark</a:t>
            </a:r>
            <a:endParaRPr lang="de-DE" sz="1103" dirty="0"/>
          </a:p>
        </p:txBody>
      </p:sp>
      <p:sp>
        <p:nvSpPr>
          <p:cNvPr id="62" name="Rechteck 61"/>
          <p:cNvSpPr/>
          <p:nvPr/>
        </p:nvSpPr>
        <p:spPr>
          <a:xfrm>
            <a:off x="7269265" y="3998889"/>
            <a:ext cx="740908" cy="499624"/>
          </a:xfrm>
          <a:prstGeom prst="rect">
            <a:avLst/>
          </a:prstGeom>
        </p:spPr>
        <p:txBody>
          <a:bodyPr wrap="none">
            <a:spAutoFit/>
          </a:bodyPr>
          <a:lstStyle/>
          <a:p>
            <a:r>
              <a:rPr lang="en-US" sz="1103" b="1" kern="0">
                <a:solidFill>
                  <a:srgbClr val="000000"/>
                </a:solidFill>
                <a:cs typeface="Times New Roman" pitchFamily="18" charset="0"/>
              </a:rPr>
              <a:t>Jüri Elken</a:t>
            </a:r>
            <a:br>
              <a:rPr lang="en-US" sz="1103" b="1" kern="0">
                <a:solidFill>
                  <a:srgbClr val="000000"/>
                </a:solidFill>
                <a:cs typeface="Times New Roman" pitchFamily="18" charset="0"/>
              </a:rPr>
            </a:br>
            <a:r>
              <a:rPr lang="en-US" sz="1103" kern="0">
                <a:solidFill>
                  <a:srgbClr val="000000"/>
                </a:solidFill>
                <a:cs typeface="Times New Roman" pitchFamily="18" charset="0"/>
              </a:rPr>
              <a:t>Estonia</a:t>
            </a:r>
            <a:endParaRPr lang="de-DE" sz="1103" dirty="0"/>
          </a:p>
        </p:txBody>
      </p:sp>
      <p:sp>
        <p:nvSpPr>
          <p:cNvPr id="72" name="Rechteck 71"/>
          <p:cNvSpPr/>
          <p:nvPr/>
        </p:nvSpPr>
        <p:spPr>
          <a:xfrm>
            <a:off x="1832508" y="7341362"/>
            <a:ext cx="1191352" cy="499624"/>
          </a:xfrm>
          <a:prstGeom prst="rect">
            <a:avLst/>
          </a:prstGeom>
        </p:spPr>
        <p:txBody>
          <a:bodyPr wrap="none">
            <a:spAutoFit/>
          </a:bodyPr>
          <a:lstStyle/>
          <a:p>
            <a:r>
              <a:rPr lang="en-US" sz="1103" b="1" kern="0" dirty="0">
                <a:solidFill>
                  <a:srgbClr val="000000"/>
                </a:solidFill>
                <a:cs typeface="Times New Roman" pitchFamily="18" charset="0"/>
              </a:rPr>
              <a:t>Hans-</a:t>
            </a:r>
            <a:r>
              <a:rPr lang="en-US" sz="1103" b="1" kern="0" dirty="0" err="1">
                <a:solidFill>
                  <a:srgbClr val="000000"/>
                </a:solidFill>
                <a:cs typeface="Times New Roman" pitchFamily="18" charset="0"/>
              </a:rPr>
              <a:t>Jörg</a:t>
            </a:r>
            <a:r>
              <a:rPr lang="en-US" sz="1103" b="1" kern="0" dirty="0">
                <a:solidFill>
                  <a:srgbClr val="000000"/>
                </a:solidFill>
                <a:cs typeface="Times New Roman" pitchFamily="18" charset="0"/>
              </a:rPr>
              <a:t> </a:t>
            </a:r>
            <a:r>
              <a:rPr lang="en-US" sz="1103" b="1" kern="0" dirty="0" err="1">
                <a:solidFill>
                  <a:srgbClr val="000000"/>
                </a:solidFill>
                <a:cs typeface="Times New Roman" pitchFamily="18" charset="0"/>
              </a:rPr>
              <a:t>Isemer</a:t>
            </a:r>
            <a:r>
              <a:rPr lang="en-US" sz="1103" b="1" kern="0" dirty="0">
                <a:solidFill>
                  <a:srgbClr val="000000"/>
                </a:solidFill>
                <a:cs typeface="Times New Roman" pitchFamily="18" charset="0"/>
              </a:rPr>
              <a:t/>
            </a:r>
            <a:br>
              <a:rPr lang="en-US" sz="1103" b="1" kern="0" dirty="0">
                <a:solidFill>
                  <a:srgbClr val="000000"/>
                </a:solidFill>
                <a:cs typeface="Times New Roman" pitchFamily="18" charset="0"/>
              </a:rPr>
            </a:br>
            <a:r>
              <a:rPr lang="en-US" sz="1103" kern="0" dirty="0">
                <a:solidFill>
                  <a:srgbClr val="000000"/>
                </a:solidFill>
                <a:cs typeface="Times New Roman" pitchFamily="18" charset="0"/>
              </a:rPr>
              <a:t>Germany</a:t>
            </a:r>
            <a:endParaRPr lang="de-DE" sz="1103" dirty="0"/>
          </a:p>
        </p:txBody>
      </p:sp>
      <p:sp>
        <p:nvSpPr>
          <p:cNvPr id="74" name="Rechteck 73"/>
          <p:cNvSpPr/>
          <p:nvPr/>
        </p:nvSpPr>
        <p:spPr>
          <a:xfrm>
            <a:off x="894132" y="7153371"/>
            <a:ext cx="777777" cy="499624"/>
          </a:xfrm>
          <a:prstGeom prst="rect">
            <a:avLst/>
          </a:prstGeom>
        </p:spPr>
        <p:txBody>
          <a:bodyPr wrap="none">
            <a:spAutoFit/>
          </a:bodyPr>
          <a:lstStyle/>
          <a:p>
            <a:r>
              <a:rPr lang="en-US" sz="1103" b="1" kern="0">
                <a:solidFill>
                  <a:srgbClr val="000000"/>
                </a:solidFill>
                <a:cs typeface="Times New Roman" pitchFamily="18" charset="0"/>
              </a:rPr>
              <a:t>Kay Emeis</a:t>
            </a:r>
            <a:br>
              <a:rPr lang="en-US" sz="1103" b="1" kern="0">
                <a:solidFill>
                  <a:srgbClr val="000000"/>
                </a:solidFill>
                <a:cs typeface="Times New Roman" pitchFamily="18" charset="0"/>
              </a:rPr>
            </a:br>
            <a:r>
              <a:rPr lang="en-US" sz="1103" kern="0">
                <a:solidFill>
                  <a:srgbClr val="000000"/>
                </a:solidFill>
                <a:cs typeface="Times New Roman" pitchFamily="18" charset="0"/>
              </a:rPr>
              <a:t>Germany</a:t>
            </a:r>
            <a:endParaRPr lang="de-DE" sz="1103" dirty="0"/>
          </a:p>
        </p:txBody>
      </p:sp>
      <p:sp>
        <p:nvSpPr>
          <p:cNvPr id="78" name="Rechteck 77"/>
          <p:cNvSpPr/>
          <p:nvPr/>
        </p:nvSpPr>
        <p:spPr>
          <a:xfrm>
            <a:off x="9125018" y="2941593"/>
            <a:ext cx="1156086" cy="499624"/>
          </a:xfrm>
          <a:prstGeom prst="rect">
            <a:avLst/>
          </a:prstGeom>
        </p:spPr>
        <p:txBody>
          <a:bodyPr wrap="none">
            <a:spAutoFit/>
          </a:bodyPr>
          <a:lstStyle/>
          <a:p>
            <a:r>
              <a:rPr lang="en-US" sz="1103" b="1" kern="0">
                <a:solidFill>
                  <a:srgbClr val="000000"/>
                </a:solidFill>
                <a:cs typeface="Times New Roman" pitchFamily="18" charset="0"/>
              </a:rPr>
              <a:t>Valery Vuglinsky</a:t>
            </a:r>
            <a:endParaRPr lang="en-US" sz="1103" b="1" kern="0" dirty="0">
              <a:solidFill>
                <a:srgbClr val="000000"/>
              </a:solidFill>
              <a:cs typeface="Times New Roman" pitchFamily="18" charset="0"/>
            </a:endParaRPr>
          </a:p>
          <a:p>
            <a:r>
              <a:rPr lang="en-US" sz="1103" kern="0" dirty="0">
                <a:solidFill>
                  <a:srgbClr val="000000"/>
                </a:solidFill>
                <a:cs typeface="Times New Roman" pitchFamily="18" charset="0"/>
              </a:rPr>
              <a:t>Russia</a:t>
            </a:r>
            <a:endParaRPr lang="de-DE" sz="1103" dirty="0"/>
          </a:p>
        </p:txBody>
      </p:sp>
      <p:pic>
        <p:nvPicPr>
          <p:cNvPr id="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6705" y="5848351"/>
            <a:ext cx="1242251"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V:\Baltic Earth\BalticEarthWebsite\material\be\photos\SAB\A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5476" y="1283238"/>
            <a:ext cx="1089092" cy="13704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Baltic Earth\BalticEarthWebsite\material\be\photos\SAB\F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7293" y="3382733"/>
            <a:ext cx="1107791" cy="133858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V:\Baltic Earth\BalticEarthWebsite\material\be\photos\SAB\HJ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3822" y="6207327"/>
            <a:ext cx="891680" cy="11666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Baltic Earth\BalticEarthWebsite\material\be\photos\SAB\J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7181" y="3151652"/>
            <a:ext cx="942379" cy="12800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Baltic Earth\BalticEarthWebsite\material\be\photos\SAB\K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0739" y="5906357"/>
            <a:ext cx="934340" cy="12457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Baltic Earth\BalticEarthWebsite\material\be\photos\SAB\ULZ.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03594" y="1081298"/>
            <a:ext cx="1051933" cy="140257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V:\Baltic Earth\BalticEarthWebsite\material\be\photos\SAB\VV.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96854" y="2046656"/>
            <a:ext cx="1028164" cy="1336077"/>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18438" y="5011794"/>
            <a:ext cx="891839" cy="1144526"/>
          </a:xfrm>
          <a:prstGeom prst="rect">
            <a:avLst/>
          </a:prstGeom>
        </p:spPr>
      </p:pic>
      <p:sp>
        <p:nvSpPr>
          <p:cNvPr id="30" name="Rechteck 29"/>
          <p:cNvSpPr/>
          <p:nvPr/>
        </p:nvSpPr>
        <p:spPr>
          <a:xfrm>
            <a:off x="2528985" y="5766187"/>
            <a:ext cx="1135247" cy="499624"/>
          </a:xfrm>
          <a:prstGeom prst="rect">
            <a:avLst/>
          </a:prstGeom>
        </p:spPr>
        <p:txBody>
          <a:bodyPr wrap="none">
            <a:spAutoFit/>
          </a:bodyPr>
          <a:lstStyle/>
          <a:p>
            <a:r>
              <a:rPr lang="en-US" sz="1103" b="1" kern="0" dirty="0">
                <a:solidFill>
                  <a:srgbClr val="000000"/>
                </a:solidFill>
                <a:cs typeface="Times New Roman" pitchFamily="18" charset="0"/>
              </a:rPr>
              <a:t>Hans von </a:t>
            </a:r>
            <a:r>
              <a:rPr lang="en-US" sz="1103" b="1" kern="0" dirty="0" err="1">
                <a:solidFill>
                  <a:srgbClr val="000000"/>
                </a:solidFill>
                <a:cs typeface="Times New Roman" pitchFamily="18" charset="0"/>
              </a:rPr>
              <a:t>Storch</a:t>
            </a:r>
            <a:r>
              <a:rPr lang="en-US" sz="1103" b="1" kern="0" dirty="0">
                <a:solidFill>
                  <a:srgbClr val="000000"/>
                </a:solidFill>
                <a:cs typeface="Times New Roman" pitchFamily="18" charset="0"/>
              </a:rPr>
              <a:t/>
            </a:r>
            <a:br>
              <a:rPr lang="en-US" sz="1103" b="1" kern="0" dirty="0">
                <a:solidFill>
                  <a:srgbClr val="000000"/>
                </a:solidFill>
                <a:cs typeface="Times New Roman" pitchFamily="18" charset="0"/>
              </a:rPr>
            </a:br>
            <a:r>
              <a:rPr lang="en-US" sz="1103" kern="0" dirty="0">
                <a:solidFill>
                  <a:srgbClr val="000000"/>
                </a:solidFill>
                <a:cs typeface="Times New Roman" pitchFamily="18" charset="0"/>
              </a:rPr>
              <a:t>Germany</a:t>
            </a:r>
            <a:endParaRPr lang="de-DE" sz="1103" dirty="0"/>
          </a:p>
        </p:txBody>
      </p:sp>
      <p:pic>
        <p:nvPicPr>
          <p:cNvPr id="24" name="Picture 2" descr="V:\Baltic Earth\Logos\HZG\HZG_4C_mitZusatz in E.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337863" y="7293310"/>
            <a:ext cx="1047783" cy="26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7096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718765" y="1336678"/>
            <a:ext cx="181726" cy="3899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52" tIns="46776" rIns="89952" bIns="46776">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a:solidFill>
                <a:srgbClr val="000000"/>
              </a:solidFill>
            </a:endParaRPr>
          </a:p>
        </p:txBody>
      </p:sp>
      <p:sp>
        <p:nvSpPr>
          <p:cNvPr id="9" name="Rectangle 2"/>
          <p:cNvSpPr txBox="1">
            <a:spLocks noChangeArrowheads="1"/>
          </p:cNvSpPr>
          <p:nvPr/>
        </p:nvSpPr>
        <p:spPr bwMode="gray">
          <a:xfrm>
            <a:off x="234819" y="1461015"/>
            <a:ext cx="44630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lnSpc>
                <a:spcPct val="100000"/>
              </a:lnSpc>
              <a:buFontTx/>
              <a:buNone/>
            </a:pPr>
            <a:r>
              <a:rPr lang="en-US" sz="2100" b="1" kern="0" dirty="0">
                <a:solidFill>
                  <a:srgbClr val="000000"/>
                </a:solidFill>
                <a:latin typeface="Candara" pitchFamily="34" charset="0"/>
              </a:rPr>
              <a:t>Baltic Earth Science </a:t>
            </a:r>
            <a:r>
              <a:rPr lang="en-US" sz="2100" b="1" kern="0">
                <a:solidFill>
                  <a:srgbClr val="000000"/>
                </a:solidFill>
                <a:latin typeface="Candara" pitchFamily="34" charset="0"/>
              </a:rPr>
              <a:t>Plan </a:t>
            </a:r>
            <a:br>
              <a:rPr lang="en-US" sz="2100" b="1" kern="0">
                <a:solidFill>
                  <a:srgbClr val="000000"/>
                </a:solidFill>
                <a:latin typeface="Candara" pitchFamily="34" charset="0"/>
              </a:rPr>
            </a:br>
            <a:r>
              <a:rPr lang="en-US" sz="2100" b="1" kern="0">
                <a:solidFill>
                  <a:srgbClr val="000000"/>
                </a:solidFill>
                <a:latin typeface="Candara" pitchFamily="34" charset="0"/>
              </a:rPr>
              <a:t>and </a:t>
            </a:r>
            <a:r>
              <a:rPr lang="en-US" sz="2100" b="1" kern="0" dirty="0">
                <a:solidFill>
                  <a:srgbClr val="000000"/>
                </a:solidFill>
                <a:latin typeface="Candara" pitchFamily="34" charset="0"/>
              </a:rPr>
              <a:t>Grand Challenges</a:t>
            </a:r>
          </a:p>
        </p:txBody>
      </p:sp>
      <p:sp>
        <p:nvSpPr>
          <p:cNvPr id="10" name="Platshållare för innehåll 2"/>
          <p:cNvSpPr txBox="1">
            <a:spLocks/>
          </p:cNvSpPr>
          <p:nvPr/>
        </p:nvSpPr>
        <p:spPr>
          <a:xfrm>
            <a:off x="234821" y="2322373"/>
            <a:ext cx="5046159" cy="4599471"/>
          </a:xfrm>
          <a:prstGeom prst="rect">
            <a:avLst/>
          </a:prstGeom>
        </p:spPr>
        <p:txBody>
          <a:bodyPr lIns="91392" tIns="45696" rIns="91392" bIns="4569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82465" indent="-182465">
              <a:spcAft>
                <a:spcPts val="600"/>
              </a:spcAft>
              <a:buFont typeface="Arial" pitchFamily="34" charset="0"/>
              <a:buChar char="•"/>
              <a:tabLst/>
            </a:pPr>
            <a:r>
              <a:rPr lang="en-US" kern="0" dirty="0">
                <a:solidFill>
                  <a:srgbClr val="000000"/>
                </a:solidFill>
                <a:latin typeface="Calibri"/>
                <a:cs typeface="Times New Roman" pitchFamily="18" charset="0"/>
              </a:rPr>
              <a:t>Flexible science plan with a continuously on-going definition of core research questions which are identified to be key scientific issues, so-called “</a:t>
            </a:r>
            <a:r>
              <a:rPr lang="en-US" b="1" kern="0" dirty="0">
                <a:solidFill>
                  <a:srgbClr val="000000"/>
                </a:solidFill>
                <a:latin typeface="Calibri"/>
                <a:cs typeface="Times New Roman" pitchFamily="18" charset="0"/>
              </a:rPr>
              <a:t>Grand Challenges</a:t>
            </a:r>
            <a:r>
              <a:rPr lang="en-US" kern="0" dirty="0">
                <a:solidFill>
                  <a:srgbClr val="000000"/>
                </a:solidFill>
                <a:latin typeface="Calibri"/>
                <a:cs typeface="Times New Roman" pitchFamily="18" charset="0"/>
              </a:rPr>
              <a:t>” (GCs)</a:t>
            </a:r>
          </a:p>
          <a:p>
            <a:pPr marL="182465" indent="-182465">
              <a:spcAft>
                <a:spcPts val="600"/>
              </a:spcAft>
              <a:buFont typeface="Arial" pitchFamily="34" charset="0"/>
              <a:buChar char="•"/>
              <a:tabLst/>
            </a:pPr>
            <a:r>
              <a:rPr lang="en-US" kern="0" dirty="0">
                <a:solidFill>
                  <a:srgbClr val="000000"/>
                </a:solidFill>
                <a:latin typeface="Calibri"/>
                <a:cs typeface="Times New Roman" pitchFamily="18" charset="0"/>
              </a:rPr>
              <a:t>New Grand Challenges will be identified at conferences and by using </a:t>
            </a:r>
            <a:r>
              <a:rPr lang="en-US" b="1" kern="0" dirty="0">
                <a:solidFill>
                  <a:srgbClr val="000000"/>
                </a:solidFill>
                <a:latin typeface="Calibri"/>
                <a:cs typeface="Times New Roman" pitchFamily="18" charset="0"/>
              </a:rPr>
              <a:t>assessments of existing research </a:t>
            </a:r>
            <a:r>
              <a:rPr lang="en-US" kern="0" dirty="0">
                <a:solidFill>
                  <a:srgbClr val="000000"/>
                </a:solidFill>
                <a:latin typeface="Calibri"/>
                <a:cs typeface="Times New Roman" pitchFamily="18" charset="0"/>
              </a:rPr>
              <a:t>by dedicated working groups. Grand Challenges are envisaged to be research foci for periods of about 3-4 years (then terminated or updated)</a:t>
            </a:r>
          </a:p>
          <a:p>
            <a:pPr marL="182465" indent="-182465">
              <a:spcAft>
                <a:spcPts val="600"/>
              </a:spcAft>
              <a:buFont typeface="Arial" pitchFamily="34" charset="0"/>
              <a:buChar char="•"/>
              <a:tabLst/>
            </a:pPr>
            <a:r>
              <a:rPr lang="en-US" kern="0" dirty="0">
                <a:solidFill>
                  <a:srgbClr val="000000"/>
                </a:solidFill>
                <a:latin typeface="Calibri"/>
                <a:cs typeface="Times New Roman" pitchFamily="18" charset="0"/>
              </a:rPr>
              <a:t>The new </a:t>
            </a:r>
            <a:r>
              <a:rPr lang="en-US" kern="0" dirty="0" err="1">
                <a:solidFill>
                  <a:srgbClr val="000000"/>
                </a:solidFill>
                <a:latin typeface="Calibri"/>
                <a:cs typeface="Times New Roman" pitchFamily="18" charset="0"/>
              </a:rPr>
              <a:t>programme</a:t>
            </a:r>
            <a:r>
              <a:rPr lang="en-US" kern="0" dirty="0">
                <a:solidFill>
                  <a:srgbClr val="000000"/>
                </a:solidFill>
                <a:latin typeface="Calibri"/>
                <a:cs typeface="Times New Roman" pitchFamily="18" charset="0"/>
              </a:rPr>
              <a:t> will </a:t>
            </a:r>
            <a:r>
              <a:rPr lang="en-US" b="1" kern="0" dirty="0">
                <a:solidFill>
                  <a:srgbClr val="000000"/>
                </a:solidFill>
                <a:latin typeface="Calibri"/>
                <a:cs typeface="Times New Roman" pitchFamily="18" charset="0"/>
              </a:rPr>
              <a:t>communicate</a:t>
            </a:r>
            <a:r>
              <a:rPr lang="en-US" kern="0" dirty="0">
                <a:solidFill>
                  <a:srgbClr val="000000"/>
                </a:solidFill>
                <a:latin typeface="Calibri"/>
                <a:cs typeface="Times New Roman" pitchFamily="18" charset="0"/>
              </a:rPr>
              <a:t> with </a:t>
            </a:r>
            <a:r>
              <a:rPr lang="en-US" b="1" kern="0" dirty="0">
                <a:solidFill>
                  <a:srgbClr val="000000"/>
                </a:solidFill>
                <a:latin typeface="Calibri"/>
                <a:cs typeface="Times New Roman" pitchFamily="18" charset="0"/>
              </a:rPr>
              <a:t>stakeholders </a:t>
            </a:r>
            <a:r>
              <a:rPr lang="en-US" kern="0" dirty="0">
                <a:solidFill>
                  <a:srgbClr val="000000"/>
                </a:solidFill>
                <a:latin typeface="Calibri"/>
                <a:cs typeface="Times New Roman" pitchFamily="18" charset="0"/>
              </a:rPr>
              <a:t>and research funding </a:t>
            </a:r>
            <a:r>
              <a:rPr lang="en-US" b="1" kern="0" dirty="0">
                <a:solidFill>
                  <a:srgbClr val="000000"/>
                </a:solidFill>
                <a:latin typeface="Calibri"/>
                <a:cs typeface="Times New Roman" pitchFamily="18" charset="0"/>
              </a:rPr>
              <a:t>agencies</a:t>
            </a:r>
            <a:r>
              <a:rPr lang="en-US" kern="0" dirty="0">
                <a:solidFill>
                  <a:srgbClr val="000000"/>
                </a:solidFill>
                <a:latin typeface="Calibri"/>
                <a:cs typeface="Times New Roman" pitchFamily="18" charset="0"/>
              </a:rPr>
              <a:t> to promote funding relevant for the Grand Challenges</a:t>
            </a:r>
          </a:p>
          <a:p>
            <a:pPr marL="182465" indent="-182465">
              <a:spcAft>
                <a:spcPts val="600"/>
              </a:spcAft>
              <a:buFont typeface="Arial" pitchFamily="34" charset="0"/>
              <a:buChar char="•"/>
              <a:tabLst/>
            </a:pPr>
            <a:r>
              <a:rPr lang="en-US" b="1" kern="0" dirty="0">
                <a:solidFill>
                  <a:srgbClr val="000000"/>
                </a:solidFill>
                <a:latin typeface="Calibri"/>
                <a:cs typeface="Times New Roman" pitchFamily="18" charset="0"/>
              </a:rPr>
              <a:t>International embedment </a:t>
            </a:r>
            <a:br>
              <a:rPr lang="en-US" b="1" kern="0" dirty="0">
                <a:solidFill>
                  <a:srgbClr val="000000"/>
                </a:solidFill>
                <a:latin typeface="Calibri"/>
                <a:cs typeface="Times New Roman" pitchFamily="18" charset="0"/>
              </a:rPr>
            </a:br>
            <a:r>
              <a:rPr lang="en-US" kern="0" dirty="0">
                <a:solidFill>
                  <a:srgbClr val="000000"/>
                </a:solidFill>
                <a:latin typeface="Calibri"/>
                <a:cs typeface="Times New Roman" pitchFamily="18" charset="0"/>
              </a:rPr>
              <a:t>(GEWEX, Future Earth)</a:t>
            </a:r>
          </a:p>
        </p:txBody>
      </p:sp>
      <p:sp>
        <p:nvSpPr>
          <p:cNvPr id="11" name="Platshållare för innehåll 2"/>
          <p:cNvSpPr txBox="1">
            <a:spLocks/>
          </p:cNvSpPr>
          <p:nvPr/>
        </p:nvSpPr>
        <p:spPr>
          <a:xfrm>
            <a:off x="5418708" y="1239926"/>
            <a:ext cx="5069564" cy="5551949"/>
          </a:xfrm>
          <a:prstGeom prst="rect">
            <a:avLst/>
          </a:prstGeom>
        </p:spPr>
        <p:txBody>
          <a:bodyPr lIns="91392" tIns="45696" rIns="91392" bIns="4569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0" indent="0">
              <a:spcAft>
                <a:spcPts val="600"/>
              </a:spcAft>
              <a:tabLst/>
            </a:pPr>
            <a:r>
              <a:rPr lang="en-US" sz="2100" b="1" kern="0" dirty="0">
                <a:solidFill>
                  <a:srgbClr val="000000"/>
                </a:solidFill>
                <a:latin typeface="Candara" pitchFamily="34" charset="0"/>
                <a:cs typeface="Times New Roman" pitchFamily="18" charset="0"/>
              </a:rPr>
              <a:t>Current Grand Challenges</a:t>
            </a:r>
          </a:p>
          <a:p>
            <a:pPr marL="0" indent="0">
              <a:spcAft>
                <a:spcPts val="600"/>
              </a:spcAft>
              <a:tabLst/>
            </a:pPr>
            <a:endParaRPr lang="en-US" b="1" kern="0" dirty="0">
              <a:solidFill>
                <a:srgbClr val="000000"/>
              </a:solidFill>
              <a:latin typeface="Calibri"/>
              <a:cs typeface="Times New Roman" pitchFamily="18" charset="0"/>
            </a:endParaRPr>
          </a:p>
          <a:p>
            <a:pPr marL="185640" indent="-185640">
              <a:spcAft>
                <a:spcPts val="600"/>
              </a:spcAft>
              <a:buFont typeface="Arial" pitchFamily="34" charset="0"/>
              <a:buChar char="•"/>
              <a:tabLst/>
            </a:pPr>
            <a:r>
              <a:rPr lang="en-US" kern="0" dirty="0">
                <a:latin typeface="Calibri"/>
                <a:cs typeface="Times New Roman" pitchFamily="18" charset="0"/>
              </a:rPr>
              <a:t>GC1: </a:t>
            </a:r>
            <a:r>
              <a:rPr lang="en-US" b="1" kern="0" dirty="0">
                <a:latin typeface="Calibri"/>
                <a:cs typeface="Times New Roman" pitchFamily="18" charset="0"/>
              </a:rPr>
              <a:t>Salinity dynamics</a:t>
            </a:r>
            <a:r>
              <a:rPr lang="en-US" kern="0" dirty="0">
                <a:latin typeface="Calibri"/>
                <a:cs typeface="Times New Roman" pitchFamily="18" charset="0"/>
              </a:rPr>
              <a:t> in the Baltic Sea</a:t>
            </a:r>
          </a:p>
          <a:p>
            <a:pPr marL="185640" indent="-185640">
              <a:spcAft>
                <a:spcPts val="600"/>
              </a:spcAft>
              <a:buFont typeface="Arial" pitchFamily="34" charset="0"/>
              <a:buChar char="•"/>
              <a:tabLst/>
            </a:pPr>
            <a:r>
              <a:rPr lang="en-US" kern="0" dirty="0">
                <a:solidFill>
                  <a:srgbClr val="000000"/>
                </a:solidFill>
                <a:latin typeface="Calibri"/>
                <a:cs typeface="Times New Roman" pitchFamily="18" charset="0"/>
              </a:rPr>
              <a:t>GC2: </a:t>
            </a:r>
            <a:r>
              <a:rPr lang="en-US" b="1" kern="0" dirty="0">
                <a:solidFill>
                  <a:srgbClr val="000000"/>
                </a:solidFill>
                <a:latin typeface="Calibri"/>
                <a:cs typeface="Times New Roman" pitchFamily="18" charset="0"/>
              </a:rPr>
              <a:t>Land-Sea biogeochemical feedbacks </a:t>
            </a:r>
            <a:r>
              <a:rPr lang="en-US" kern="0" dirty="0">
                <a:solidFill>
                  <a:srgbClr val="000000"/>
                </a:solidFill>
                <a:latin typeface="Calibri"/>
                <a:cs typeface="Times New Roman" pitchFamily="18" charset="0"/>
              </a:rPr>
              <a:t>in the Baltic Sea region</a:t>
            </a:r>
          </a:p>
          <a:p>
            <a:pPr marL="185640" indent="-185640">
              <a:spcAft>
                <a:spcPts val="600"/>
              </a:spcAft>
              <a:buFont typeface="Arial" pitchFamily="34" charset="0"/>
              <a:buChar char="•"/>
              <a:tabLst/>
            </a:pPr>
            <a:r>
              <a:rPr lang="en-US" kern="0" dirty="0">
                <a:solidFill>
                  <a:srgbClr val="000000"/>
                </a:solidFill>
                <a:latin typeface="Calibri"/>
                <a:cs typeface="Times New Roman" pitchFamily="18" charset="0"/>
              </a:rPr>
              <a:t>GC3: </a:t>
            </a:r>
            <a:r>
              <a:rPr lang="en-US" b="1" kern="0" dirty="0">
                <a:solidFill>
                  <a:srgbClr val="000000"/>
                </a:solidFill>
                <a:latin typeface="Calibri"/>
                <a:cs typeface="Times New Roman" pitchFamily="18" charset="0"/>
              </a:rPr>
              <a:t>Natural hazards and extreme events</a:t>
            </a:r>
            <a:r>
              <a:rPr lang="en-US" kern="0" dirty="0">
                <a:solidFill>
                  <a:srgbClr val="000000"/>
                </a:solidFill>
                <a:latin typeface="Calibri"/>
                <a:cs typeface="Times New Roman" pitchFamily="18" charset="0"/>
              </a:rPr>
              <a:t> in the Baltic Sea region</a:t>
            </a:r>
          </a:p>
          <a:p>
            <a:pPr marL="185640" indent="-185640">
              <a:spcAft>
                <a:spcPts val="600"/>
              </a:spcAft>
              <a:buFont typeface="Arial" pitchFamily="34" charset="0"/>
              <a:buChar char="•"/>
              <a:tabLst/>
            </a:pPr>
            <a:r>
              <a:rPr lang="en-US" kern="0" dirty="0">
                <a:solidFill>
                  <a:srgbClr val="000000"/>
                </a:solidFill>
                <a:latin typeface="Calibri"/>
                <a:cs typeface="Times New Roman" pitchFamily="18" charset="0"/>
              </a:rPr>
              <a:t>GC4: Understanding </a:t>
            </a:r>
            <a:r>
              <a:rPr lang="en-US" b="1" kern="0" dirty="0">
                <a:solidFill>
                  <a:srgbClr val="000000"/>
                </a:solidFill>
                <a:latin typeface="Calibri"/>
                <a:cs typeface="Times New Roman" pitchFamily="18" charset="0"/>
              </a:rPr>
              <a:t>sea level dynamics</a:t>
            </a:r>
            <a:r>
              <a:rPr lang="en-US" kern="0" dirty="0">
                <a:solidFill>
                  <a:srgbClr val="000000"/>
                </a:solidFill>
                <a:latin typeface="Calibri"/>
                <a:cs typeface="Times New Roman" pitchFamily="18" charset="0"/>
              </a:rPr>
              <a:t> in the Baltic Sea</a:t>
            </a:r>
          </a:p>
          <a:p>
            <a:pPr marL="185640" indent="-185640">
              <a:spcAft>
                <a:spcPts val="600"/>
              </a:spcAft>
              <a:buFont typeface="Arial" pitchFamily="34" charset="0"/>
              <a:buChar char="•"/>
              <a:tabLst/>
            </a:pPr>
            <a:r>
              <a:rPr lang="en-US" kern="0" dirty="0">
                <a:solidFill>
                  <a:srgbClr val="000000"/>
                </a:solidFill>
                <a:latin typeface="Calibri"/>
                <a:cs typeface="Times New Roman" pitchFamily="18" charset="0"/>
              </a:rPr>
              <a:t>GC5: Understanding </a:t>
            </a:r>
            <a:r>
              <a:rPr lang="en-US" b="1" kern="0" dirty="0">
                <a:solidFill>
                  <a:srgbClr val="000000"/>
                </a:solidFill>
                <a:latin typeface="Calibri"/>
                <a:cs typeface="Times New Roman" pitchFamily="18" charset="0"/>
              </a:rPr>
              <a:t>regional variability of water and energy </a:t>
            </a:r>
            <a:r>
              <a:rPr lang="en-US" b="1" kern="0" dirty="0" smtClean="0">
                <a:solidFill>
                  <a:srgbClr val="000000"/>
                </a:solidFill>
                <a:latin typeface="Calibri"/>
                <a:cs typeface="Times New Roman" pitchFamily="18" charset="0"/>
              </a:rPr>
              <a:t>exchanges</a:t>
            </a:r>
          </a:p>
          <a:p>
            <a:pPr marL="185640" indent="-185640">
              <a:spcAft>
                <a:spcPts val="600"/>
              </a:spcAft>
              <a:buFont typeface="Arial" pitchFamily="34" charset="0"/>
              <a:buChar char="•"/>
              <a:tabLst/>
            </a:pPr>
            <a:r>
              <a:rPr lang="en-US" kern="0" dirty="0" smtClean="0">
                <a:solidFill>
                  <a:srgbClr val="000000"/>
                </a:solidFill>
                <a:latin typeface="Calibri"/>
                <a:cs typeface="Times New Roman" pitchFamily="18" charset="0"/>
              </a:rPr>
              <a:t>GC 6: </a:t>
            </a:r>
            <a:r>
              <a:rPr lang="en-US" b="1" kern="0" dirty="0" smtClean="0">
                <a:solidFill>
                  <a:srgbClr val="000000"/>
                </a:solidFill>
                <a:latin typeface="Calibri"/>
                <a:cs typeface="Times New Roman" pitchFamily="18" charset="0"/>
              </a:rPr>
              <a:t>Multiple drivers of Earth system changes </a:t>
            </a:r>
            <a:r>
              <a:rPr lang="en-US" kern="0" dirty="0" smtClean="0">
                <a:solidFill>
                  <a:srgbClr val="000000"/>
                </a:solidFill>
                <a:latin typeface="Calibri"/>
                <a:cs typeface="Times New Roman" pitchFamily="18" charset="0"/>
              </a:rPr>
              <a:t>in the Baltic Sea region</a:t>
            </a:r>
            <a:endParaRPr lang="en-US" kern="0" dirty="0">
              <a:solidFill>
                <a:srgbClr val="000000"/>
              </a:solidFill>
              <a:latin typeface="Calibri"/>
              <a:cs typeface="Times New Roman" pitchFamily="18" charset="0"/>
            </a:endParaRPr>
          </a:p>
          <a:p>
            <a:pPr marL="182465" indent="-182465">
              <a:spcAft>
                <a:spcPts val="600"/>
              </a:spcAft>
              <a:buFont typeface="Arial" pitchFamily="34" charset="0"/>
              <a:buChar char="•"/>
              <a:tabLst/>
            </a:pPr>
            <a:endParaRPr lang="en-US" kern="0" dirty="0">
              <a:solidFill>
                <a:srgbClr val="000000"/>
              </a:solidFill>
              <a:latin typeface="Calibri"/>
              <a:cs typeface="Times New Roman" pitchFamily="18" charset="0"/>
            </a:endParaRPr>
          </a:p>
          <a:p>
            <a:pPr marL="182465" indent="-182465">
              <a:spcAft>
                <a:spcPts val="600"/>
              </a:spcAft>
              <a:buFont typeface="Arial" pitchFamily="34" charset="0"/>
              <a:buChar char="•"/>
              <a:tabLst/>
            </a:pPr>
            <a:r>
              <a:rPr lang="en-US" kern="0" dirty="0">
                <a:solidFill>
                  <a:srgbClr val="000000"/>
                </a:solidFill>
                <a:latin typeface="Calibri"/>
                <a:cs typeface="Times New Roman" pitchFamily="18" charset="0"/>
              </a:rPr>
              <a:t>The</a:t>
            </a:r>
            <a:r>
              <a:rPr lang="en-US" b="1" kern="0" dirty="0">
                <a:solidFill>
                  <a:srgbClr val="000000"/>
                </a:solidFill>
                <a:latin typeface="Calibri"/>
                <a:cs typeface="Times New Roman" pitchFamily="18" charset="0"/>
              </a:rPr>
              <a:t> human impact </a:t>
            </a:r>
            <a:r>
              <a:rPr lang="en-US" kern="0" dirty="0">
                <a:solidFill>
                  <a:srgbClr val="000000"/>
                </a:solidFill>
                <a:latin typeface="Calibri"/>
                <a:cs typeface="Times New Roman" pitchFamily="18" charset="0"/>
              </a:rPr>
              <a:t>will be assessed at all levels, wherever </a:t>
            </a:r>
            <a:r>
              <a:rPr lang="en-US" kern="0" dirty="0" smtClean="0">
                <a:solidFill>
                  <a:srgbClr val="000000"/>
                </a:solidFill>
                <a:latin typeface="Calibri"/>
                <a:cs typeface="Times New Roman" pitchFamily="18" charset="0"/>
              </a:rPr>
              <a:t>possible and meaningful </a:t>
            </a:r>
            <a:endParaRPr lang="en-US" kern="0" dirty="0">
              <a:solidFill>
                <a:srgbClr val="000000"/>
              </a:solidFill>
              <a:latin typeface="Calibri"/>
              <a:cs typeface="Times New Roman" pitchFamily="18" charset="0"/>
            </a:endParaRPr>
          </a:p>
          <a:p>
            <a:pPr marL="0" indent="0">
              <a:spcAft>
                <a:spcPts val="600"/>
              </a:spcAft>
              <a:tabLst/>
            </a:pPr>
            <a:endParaRPr lang="en-US" kern="0" dirty="0">
              <a:solidFill>
                <a:srgbClr val="000000"/>
              </a:solidFill>
              <a:latin typeface="Calibri"/>
              <a:cs typeface="Times New Roman" pitchFamily="18" charset="0"/>
            </a:endParaRPr>
          </a:p>
          <a:p>
            <a:pPr marL="182465" indent="-182465">
              <a:spcAft>
                <a:spcPts val="600"/>
              </a:spcAft>
              <a:buFont typeface="Arial" pitchFamily="34" charset="0"/>
              <a:buChar char="•"/>
              <a:tabLst/>
            </a:pPr>
            <a:r>
              <a:rPr lang="en-US" kern="0" dirty="0">
                <a:solidFill>
                  <a:srgbClr val="000000"/>
                </a:solidFill>
                <a:latin typeface="Calibri"/>
                <a:cs typeface="Times New Roman" pitchFamily="18" charset="0"/>
              </a:rPr>
              <a:t>Website: </a:t>
            </a:r>
            <a:r>
              <a:rPr lang="en-US" kern="0" dirty="0" smtClean="0">
                <a:solidFill>
                  <a:srgbClr val="000000"/>
                </a:solidFill>
                <a:latin typeface="Calibri"/>
                <a:cs typeface="Times New Roman" pitchFamily="18" charset="0"/>
              </a:rPr>
              <a:t>www.baltic.earth</a:t>
            </a:r>
            <a:endParaRPr lang="en-US" kern="0" dirty="0">
              <a:solidFill>
                <a:srgbClr val="000000"/>
              </a:solidFill>
              <a:latin typeface="Calibri"/>
              <a:cs typeface="Times New Roman" pitchFamily="18" charset="0"/>
            </a:endParaRPr>
          </a:p>
          <a:p>
            <a:pPr marL="182465" indent="-182465">
              <a:buFont typeface="Arial" pitchFamily="34" charset="0"/>
              <a:buChar char="•"/>
              <a:tabLst/>
            </a:pPr>
            <a:endParaRPr lang="en-US" sz="2100" kern="0" dirty="0">
              <a:solidFill>
                <a:srgbClr val="000000"/>
              </a:solidFill>
              <a:latin typeface="Candara" pitchFamily="34" charset="0"/>
              <a:cs typeface="Times New Roman" pitchFamily="18" charset="0"/>
            </a:endParaRPr>
          </a:p>
        </p:txBody>
      </p:sp>
      <p:sp>
        <p:nvSpPr>
          <p:cNvPr id="12" name="Rectangle 2"/>
          <p:cNvSpPr>
            <a:spLocks noGrp="1" noChangeArrowheads="1"/>
          </p:cNvSpPr>
          <p:nvPr>
            <p:ph type="title" idx="4294967295"/>
          </p:nvPr>
        </p:nvSpPr>
        <p:spPr>
          <a:xfrm>
            <a:off x="234132" y="396255"/>
            <a:ext cx="9061251" cy="432048"/>
          </a:xfrm>
        </p:spPr>
        <p:txBody>
          <a:bodyPr/>
          <a:lstStyle/>
          <a:p>
            <a:pPr>
              <a:spcAft>
                <a:spcPts val="1200"/>
              </a:spcAft>
            </a:pPr>
            <a:r>
              <a:rPr lang="de-DE" sz="2400" b="1">
                <a:latin typeface="Candara" pitchFamily="34" charset="0"/>
              </a:rPr>
              <a:t>Baltic Earth – </a:t>
            </a:r>
            <a:r>
              <a:rPr lang="de-DE" sz="2400" b="1" smtClean="0">
                <a:latin typeface="Candara" pitchFamily="34" charset="0"/>
              </a:rPr>
              <a:t>Science Plan and Grand Challenges</a:t>
            </a:r>
            <a:endParaRPr lang="de-DE" sz="1800" dirty="0">
              <a:latin typeface="Calibri" panose="020F0502020204030204" pitchFamily="34" charset="0"/>
            </a:endParaRPr>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298" y="204978"/>
            <a:ext cx="846714" cy="84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hteck 12"/>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15793275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7"/>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a:solidFill>
                  <a:schemeClr val="accent1"/>
                </a:solidFill>
                <a:latin typeface="Candara" pitchFamily="34" charset="0"/>
              </a:rPr>
              <a:t>Infrastructure</a:t>
            </a:r>
            <a:endParaRPr lang="en-US" sz="1764" b="1" kern="0" dirty="0">
              <a:solidFill>
                <a:schemeClr val="accent1"/>
              </a:solidFill>
              <a:latin typeface="Candara" pitchFamily="34" charset="0"/>
            </a:endParaRPr>
          </a:p>
        </p:txBody>
      </p:sp>
      <p:sp>
        <p:nvSpPr>
          <p:cNvPr id="3" name="Rechteck 2"/>
          <p:cNvSpPr/>
          <p:nvPr/>
        </p:nvSpPr>
        <p:spPr>
          <a:xfrm>
            <a:off x="708492" y="1857171"/>
            <a:ext cx="1249060" cy="418128"/>
          </a:xfrm>
          <a:prstGeom prst="rect">
            <a:avLst/>
          </a:prstGeom>
        </p:spPr>
        <p:txBody>
          <a:bodyPr wrap="none">
            <a:spAutoFit/>
          </a:bodyPr>
          <a:lstStyle/>
          <a:p>
            <a:pPr>
              <a:spcAft>
                <a:spcPts val="580"/>
              </a:spcAft>
            </a:pPr>
            <a:r>
              <a:rPr lang="en-US" sz="1764" b="1" kern="0">
                <a:latin typeface="Candara" pitchFamily="34" charset="0"/>
                <a:cs typeface="Times New Roman" pitchFamily="18" charset="0"/>
              </a:rPr>
              <a:t>Secretariat</a:t>
            </a:r>
            <a:endParaRPr lang="en-US" sz="1764" b="1" kern="0" dirty="0">
              <a:latin typeface="Candara" pitchFamily="34" charset="0"/>
              <a:cs typeface="Times New Roman" pitchFamily="18" charset="0"/>
            </a:endParaRPr>
          </a:p>
        </p:txBody>
      </p:sp>
      <p:sp>
        <p:nvSpPr>
          <p:cNvPr id="4" name="Rechteck 3"/>
          <p:cNvSpPr/>
          <p:nvPr/>
        </p:nvSpPr>
        <p:spPr>
          <a:xfrm>
            <a:off x="759849" y="3203987"/>
            <a:ext cx="2520421" cy="418128"/>
          </a:xfrm>
          <a:prstGeom prst="rect">
            <a:avLst/>
          </a:prstGeom>
        </p:spPr>
        <p:txBody>
          <a:bodyPr>
            <a:spAutoFit/>
          </a:bodyPr>
          <a:lstStyle/>
          <a:p>
            <a:pPr>
              <a:spcAft>
                <a:spcPts val="580"/>
              </a:spcAft>
            </a:pPr>
            <a:r>
              <a:rPr lang="en-US" sz="1764" b="1" kern="0">
                <a:solidFill>
                  <a:schemeClr val="bg1">
                    <a:lumMod val="85000"/>
                  </a:schemeClr>
                </a:solidFill>
                <a:latin typeface="Candara" pitchFamily="34" charset="0"/>
                <a:cs typeface="Times New Roman" pitchFamily="18" charset="0"/>
              </a:rPr>
              <a:t>Publications</a:t>
            </a:r>
            <a:endParaRPr lang="en-US" sz="1764" b="1" kern="0" dirty="0">
              <a:solidFill>
                <a:schemeClr val="bg1">
                  <a:lumMod val="85000"/>
                </a:schemeClr>
              </a:solidFill>
              <a:latin typeface="Candara" pitchFamily="34" charset="0"/>
              <a:cs typeface="Times New Roman" pitchFamily="18" charset="0"/>
            </a:endParaRPr>
          </a:p>
        </p:txBody>
      </p:sp>
      <p:sp>
        <p:nvSpPr>
          <p:cNvPr id="5" name="Rechteck 4"/>
          <p:cNvSpPr/>
          <p:nvPr/>
        </p:nvSpPr>
        <p:spPr>
          <a:xfrm>
            <a:off x="781800" y="4342514"/>
            <a:ext cx="2735570" cy="418128"/>
          </a:xfrm>
          <a:prstGeom prst="rect">
            <a:avLst/>
          </a:prstGeom>
        </p:spPr>
        <p:txBody>
          <a:bodyPr wrap="squar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Website etc. </a:t>
            </a:r>
            <a:endParaRPr lang="en-US" sz="1764" b="1" kern="0" dirty="0">
              <a:solidFill>
                <a:schemeClr val="bg1">
                  <a:lumMod val="85000"/>
                </a:schemeClr>
              </a:solidFill>
              <a:latin typeface="Candara" pitchFamily="34" charset="0"/>
              <a:cs typeface="Times New Roman" pitchFamily="18" charset="0"/>
            </a:endParaRPr>
          </a:p>
        </p:txBody>
      </p:sp>
      <p:sp>
        <p:nvSpPr>
          <p:cNvPr id="8" name="Rechteck 7"/>
          <p:cNvSpPr/>
          <p:nvPr/>
        </p:nvSpPr>
        <p:spPr>
          <a:xfrm>
            <a:off x="732579" y="5374612"/>
            <a:ext cx="2735570" cy="418128"/>
          </a:xfrm>
          <a:prstGeom prst="rect">
            <a:avLst/>
          </a:prstGeom>
        </p:spPr>
        <p:txBody>
          <a:bodyPr wrap="squar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Events</a:t>
            </a:r>
            <a:endParaRPr lang="en-US" sz="1764" b="1" kern="0" dirty="0">
              <a:solidFill>
                <a:schemeClr val="bg1">
                  <a:lumMod val="85000"/>
                </a:schemeClr>
              </a:solidFill>
              <a:latin typeface="Candara" pitchFamily="34" charset="0"/>
              <a:cs typeface="Times New Roman" pitchFamily="18" charset="0"/>
            </a:endParaRPr>
          </a:p>
        </p:txBody>
      </p:sp>
      <p:pic>
        <p:nvPicPr>
          <p:cNvPr id="10242" name="Picture 2" descr="C:\Users\reckerma\AppData\Local\Temp\pthriqqm.a3z.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9756" y="656047"/>
            <a:ext cx="5408403" cy="567094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Logo Helmholtz-Zentrum Geesthac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5186" y="6446667"/>
            <a:ext cx="3952657" cy="1091307"/>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p:nvSpPr>
        <p:spPr bwMode="auto">
          <a:xfrm>
            <a:off x="4314270" y="7309023"/>
            <a:ext cx="1968534" cy="22895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8908" y="220541"/>
            <a:ext cx="825162" cy="87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35082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7"/>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a:solidFill>
                  <a:schemeClr val="accent1"/>
                </a:solidFill>
                <a:latin typeface="Candara" pitchFamily="34" charset="0"/>
              </a:rPr>
              <a:t>Infrastructure</a:t>
            </a:r>
            <a:endParaRPr lang="en-US" sz="1764" b="1" kern="0" dirty="0">
              <a:solidFill>
                <a:schemeClr val="accent1"/>
              </a:solidFill>
              <a:latin typeface="Candara" pitchFamily="34" charset="0"/>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0785" y="1359890"/>
            <a:ext cx="12422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0215" y="328647"/>
            <a:ext cx="3096294" cy="4421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9797" y="120006"/>
            <a:ext cx="2460911" cy="3474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9760" y="1074538"/>
            <a:ext cx="2096850" cy="292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eck 16"/>
          <p:cNvSpPr/>
          <p:nvPr/>
        </p:nvSpPr>
        <p:spPr>
          <a:xfrm>
            <a:off x="708492" y="1857171"/>
            <a:ext cx="1249060" cy="418128"/>
          </a:xfrm>
          <a:prstGeom prst="rect">
            <a:avLst/>
          </a:prstGeom>
        </p:spPr>
        <p:txBody>
          <a:bodyPr wrap="non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Secretariat</a:t>
            </a:r>
            <a:endParaRPr lang="en-US" sz="1764" b="1" kern="0" dirty="0">
              <a:solidFill>
                <a:schemeClr val="bg1">
                  <a:lumMod val="85000"/>
                </a:schemeClr>
              </a:solidFill>
              <a:latin typeface="Candara" pitchFamily="34" charset="0"/>
              <a:cs typeface="Times New Roman" pitchFamily="18" charset="0"/>
            </a:endParaRPr>
          </a:p>
        </p:txBody>
      </p:sp>
      <p:sp>
        <p:nvSpPr>
          <p:cNvPr id="18" name="Rechteck 17"/>
          <p:cNvSpPr/>
          <p:nvPr/>
        </p:nvSpPr>
        <p:spPr>
          <a:xfrm>
            <a:off x="767094" y="3187129"/>
            <a:ext cx="2520421" cy="418128"/>
          </a:xfrm>
          <a:prstGeom prst="rect">
            <a:avLst/>
          </a:prstGeom>
        </p:spPr>
        <p:txBody>
          <a:bodyPr>
            <a:spAutoFit/>
          </a:bodyPr>
          <a:lstStyle/>
          <a:p>
            <a:pPr>
              <a:spcAft>
                <a:spcPts val="580"/>
              </a:spcAft>
            </a:pPr>
            <a:r>
              <a:rPr lang="en-US" sz="1764" b="1" kern="0">
                <a:latin typeface="Candara" pitchFamily="34" charset="0"/>
                <a:cs typeface="Times New Roman" pitchFamily="18" charset="0"/>
              </a:rPr>
              <a:t>Publications</a:t>
            </a:r>
            <a:endParaRPr lang="en-US" sz="1764" b="1" kern="0" dirty="0">
              <a:latin typeface="Candara" pitchFamily="34" charset="0"/>
              <a:cs typeface="Times New Roman" pitchFamily="18" charset="0"/>
            </a:endParaRPr>
          </a:p>
        </p:txBody>
      </p:sp>
      <p:sp>
        <p:nvSpPr>
          <p:cNvPr id="19" name="Rechteck 18"/>
          <p:cNvSpPr/>
          <p:nvPr/>
        </p:nvSpPr>
        <p:spPr>
          <a:xfrm>
            <a:off x="789045" y="4325656"/>
            <a:ext cx="2735570" cy="418128"/>
          </a:xfrm>
          <a:prstGeom prst="rect">
            <a:avLst/>
          </a:prstGeom>
        </p:spPr>
        <p:txBody>
          <a:bodyPr wrap="squar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Website etc.</a:t>
            </a:r>
            <a:endParaRPr lang="en-US" sz="1764" b="1" kern="0" dirty="0">
              <a:solidFill>
                <a:schemeClr val="bg1">
                  <a:lumMod val="85000"/>
                </a:schemeClr>
              </a:solidFill>
              <a:latin typeface="Candara" pitchFamily="34" charset="0"/>
              <a:cs typeface="Times New Roman" pitchFamily="18" charset="0"/>
            </a:endParaRPr>
          </a:p>
        </p:txBody>
      </p:sp>
      <p:sp>
        <p:nvSpPr>
          <p:cNvPr id="21" name="Rechteck 20"/>
          <p:cNvSpPr/>
          <p:nvPr/>
        </p:nvSpPr>
        <p:spPr>
          <a:xfrm>
            <a:off x="739824" y="5357754"/>
            <a:ext cx="2735570" cy="418128"/>
          </a:xfrm>
          <a:prstGeom prst="rect">
            <a:avLst/>
          </a:prstGeom>
        </p:spPr>
        <p:txBody>
          <a:bodyPr wrap="squar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Events</a:t>
            </a:r>
            <a:endParaRPr lang="en-US" sz="1764" b="1" kern="0" dirty="0">
              <a:solidFill>
                <a:schemeClr val="bg1">
                  <a:lumMod val="85000"/>
                </a:schemeClr>
              </a:solidFill>
              <a:latin typeface="Candara" pitchFamily="34" charset="0"/>
              <a:cs typeface="Times New Roman" pitchFamily="18" charset="0"/>
            </a:endParaRPr>
          </a:p>
        </p:txBody>
      </p:sp>
      <p:sp>
        <p:nvSpPr>
          <p:cNvPr id="15" name="Rechteck 14"/>
          <p:cNvSpPr/>
          <p:nvPr/>
        </p:nvSpPr>
        <p:spPr bwMode="auto">
          <a:xfrm>
            <a:off x="4314270" y="7293310"/>
            <a:ext cx="1968533"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2290" name="Picture 2" descr="C:\Users\reckerma\AppData\Local\Temp\ncczu45c.q5k.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16373" y="2106804"/>
            <a:ext cx="2174224" cy="32509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9799" y="2557704"/>
            <a:ext cx="3253794" cy="4314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1973" y="4191784"/>
            <a:ext cx="2321298" cy="326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37583" y="2748533"/>
            <a:ext cx="3676514" cy="4735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399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5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90"/>
                                        </p:tgtEl>
                                        <p:attrNameLst>
                                          <p:attrName>style.visibility</p:attrName>
                                        </p:attrNameLst>
                                      </p:cBhvr>
                                      <p:to>
                                        <p:strVal val="visible"/>
                                      </p:to>
                                    </p:set>
                                    <p:animEffect transition="in" filter="fade">
                                      <p:cBhvr>
                                        <p:cTn id="22" dur="500"/>
                                        <p:tgtEl>
                                          <p:spTgt spid="1229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7"/>
                                        </p:tgtEl>
                                        <p:attrNameLst>
                                          <p:attrName>style.visibility</p:attrName>
                                        </p:attrNameLst>
                                      </p:cBhvr>
                                      <p:to>
                                        <p:strVal val="visible"/>
                                      </p:to>
                                    </p:set>
                                    <p:animEffect transition="in" filter="fade">
                                      <p:cBhvr>
                                        <p:cTn id="27" dur="500"/>
                                        <p:tgtEl>
                                          <p:spTgt spid="30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fade">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74"/>
                                        </p:tgtEl>
                                        <p:attrNameLst>
                                          <p:attrName>style.visibility</p:attrName>
                                        </p:attrNameLst>
                                      </p:cBhvr>
                                      <p:to>
                                        <p:strVal val="visible"/>
                                      </p:to>
                                    </p:set>
                                    <p:animEffect transition="in" filter="fade">
                                      <p:cBhvr>
                                        <p:cTn id="3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7"/>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a:solidFill>
                  <a:schemeClr val="accent1"/>
                </a:solidFill>
                <a:latin typeface="Candara" pitchFamily="34" charset="0"/>
              </a:rPr>
              <a:t>Infrastructure</a:t>
            </a:r>
            <a:endParaRPr lang="en-US" sz="1764" b="1" kern="0" dirty="0">
              <a:solidFill>
                <a:schemeClr val="accent1"/>
              </a:solidFill>
              <a:latin typeface="Candara" pitchFamily="34" charset="0"/>
            </a:endParaRPr>
          </a:p>
        </p:txBody>
      </p:sp>
      <p:sp>
        <p:nvSpPr>
          <p:cNvPr id="3" name="Rechteck 2"/>
          <p:cNvSpPr/>
          <p:nvPr/>
        </p:nvSpPr>
        <p:spPr>
          <a:xfrm>
            <a:off x="708492" y="1857171"/>
            <a:ext cx="1249060" cy="418128"/>
          </a:xfrm>
          <a:prstGeom prst="rect">
            <a:avLst/>
          </a:prstGeom>
        </p:spPr>
        <p:txBody>
          <a:bodyPr wrap="non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Secretariat</a:t>
            </a:r>
            <a:endParaRPr lang="en-US" sz="1764" b="1" kern="0" dirty="0">
              <a:solidFill>
                <a:schemeClr val="bg1">
                  <a:lumMod val="85000"/>
                </a:schemeClr>
              </a:solidFill>
              <a:latin typeface="Candara" pitchFamily="34" charset="0"/>
              <a:cs typeface="Times New Roman" pitchFamily="18" charset="0"/>
            </a:endParaRPr>
          </a:p>
        </p:txBody>
      </p:sp>
      <p:sp>
        <p:nvSpPr>
          <p:cNvPr id="4" name="Rechteck 3"/>
          <p:cNvSpPr/>
          <p:nvPr/>
        </p:nvSpPr>
        <p:spPr>
          <a:xfrm>
            <a:off x="690028" y="3317471"/>
            <a:ext cx="2520421" cy="418128"/>
          </a:xfrm>
          <a:prstGeom prst="rect">
            <a:avLst/>
          </a:prstGeom>
        </p:spPr>
        <p:txBody>
          <a:bodyPr>
            <a:spAutoFit/>
          </a:bodyPr>
          <a:lstStyle/>
          <a:p>
            <a:pPr>
              <a:spcAft>
                <a:spcPts val="580"/>
              </a:spcAft>
            </a:pPr>
            <a:r>
              <a:rPr lang="en-US" sz="1764" b="1" kern="0">
                <a:latin typeface="Candara" pitchFamily="34" charset="0"/>
                <a:cs typeface="Times New Roman" pitchFamily="18" charset="0"/>
              </a:rPr>
              <a:t>Publications</a:t>
            </a:r>
            <a:endParaRPr lang="en-US" sz="1764" b="1" kern="0" dirty="0">
              <a:latin typeface="Candara" pitchFamily="34" charset="0"/>
              <a:cs typeface="Times New Roman" pitchFamily="18" charset="0"/>
            </a:endParaRPr>
          </a:p>
        </p:txBody>
      </p:sp>
      <p:sp>
        <p:nvSpPr>
          <p:cNvPr id="5" name="Rechteck 4"/>
          <p:cNvSpPr/>
          <p:nvPr/>
        </p:nvSpPr>
        <p:spPr>
          <a:xfrm>
            <a:off x="690028" y="4790038"/>
            <a:ext cx="2735570" cy="418128"/>
          </a:xfrm>
          <a:prstGeom prst="rect">
            <a:avLst/>
          </a:prstGeom>
        </p:spPr>
        <p:txBody>
          <a:bodyPr wrap="squar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Website</a:t>
            </a:r>
            <a:endParaRPr lang="en-US" sz="1764" b="1" kern="0" dirty="0">
              <a:solidFill>
                <a:schemeClr val="bg1">
                  <a:lumMod val="85000"/>
                </a:schemeClr>
              </a:solidFill>
              <a:latin typeface="Candara" pitchFamily="34" charset="0"/>
              <a:cs typeface="Times New Roman" pitchFamily="18" charset="0"/>
            </a:endParaRPr>
          </a:p>
        </p:txBody>
      </p:sp>
      <p:sp>
        <p:nvSpPr>
          <p:cNvPr id="2" name="Rechteck 1"/>
          <p:cNvSpPr/>
          <p:nvPr/>
        </p:nvSpPr>
        <p:spPr>
          <a:xfrm>
            <a:off x="2567975" y="1369891"/>
            <a:ext cx="5509972" cy="1374800"/>
          </a:xfrm>
          <a:prstGeom prst="rect">
            <a:avLst/>
          </a:prstGeom>
        </p:spPr>
        <p:txBody>
          <a:bodyPr wrap="square">
            <a:spAutoFit/>
          </a:bodyPr>
          <a:lstStyle/>
          <a:p>
            <a:r>
              <a:rPr lang="en-US" sz="2315">
                <a:solidFill>
                  <a:srgbClr val="000000"/>
                </a:solidFill>
              </a:rPr>
              <a:t>International Baltic Earth Secretariat Publication Series (ISSN 2198-4247), </a:t>
            </a:r>
            <a:br>
              <a:rPr lang="en-US" sz="2315">
                <a:solidFill>
                  <a:srgbClr val="000000"/>
                </a:solidFill>
              </a:rPr>
            </a:br>
            <a:r>
              <a:rPr lang="en-US" sz="2315">
                <a:solidFill>
                  <a:srgbClr val="000000"/>
                </a:solidFill>
              </a:rPr>
              <a:t>9 issues to date</a:t>
            </a:r>
            <a:endParaRPr lang="de-DE" sz="1764"/>
          </a:p>
        </p:txBody>
      </p:sp>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896" y="1398866"/>
            <a:ext cx="2647406" cy="37613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3982" y="2526737"/>
            <a:ext cx="2848638" cy="4116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eck 16"/>
          <p:cNvSpPr/>
          <p:nvPr/>
        </p:nvSpPr>
        <p:spPr>
          <a:xfrm>
            <a:off x="2552866" y="2696053"/>
            <a:ext cx="5509972" cy="519822"/>
          </a:xfrm>
          <a:prstGeom prst="rect">
            <a:avLst/>
          </a:prstGeom>
        </p:spPr>
        <p:txBody>
          <a:bodyPr wrap="square">
            <a:spAutoFit/>
          </a:bodyPr>
          <a:lstStyle/>
          <a:p>
            <a:r>
              <a:rPr lang="en-US" sz="2315">
                <a:solidFill>
                  <a:srgbClr val="000000"/>
                </a:solidFill>
              </a:rPr>
              <a:t>Newsletter</a:t>
            </a:r>
            <a:endParaRPr lang="de-DE" sz="1764"/>
          </a:p>
        </p:txBody>
      </p:sp>
      <p:pic>
        <p:nvPicPr>
          <p:cNvPr id="18" name="Picture 2" descr="C:\Users\reckerma\AppData\Local\Temp\nzrmh3nq.ko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5572" y="1093521"/>
            <a:ext cx="7661474" cy="6479964"/>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18"/>
          <p:cNvSpPr/>
          <p:nvPr/>
        </p:nvSpPr>
        <p:spPr>
          <a:xfrm rot="20307523">
            <a:off x="3393205" y="3072538"/>
            <a:ext cx="5040842" cy="3024482"/>
          </a:xfrm>
          <a:prstGeom prst="rect">
            <a:avLst/>
          </a:prstGeom>
          <a:solidFill>
            <a:schemeClr val="bg1"/>
          </a:solidFill>
        </p:spPr>
        <p:txBody>
          <a:bodyPr>
            <a:spAutoFit/>
          </a:bodyPr>
          <a:lstStyle/>
          <a:p>
            <a:pPr marL="315039" indent="-315039">
              <a:buFont typeface="Arial" panose="020B0604020202020204" pitchFamily="34" charset="0"/>
              <a:buChar char="•"/>
            </a:pPr>
            <a:r>
              <a:rPr lang="en-US" sz="1764"/>
              <a:t>14 books </a:t>
            </a:r>
          </a:p>
          <a:p>
            <a:pPr marL="315039" indent="-315039">
              <a:buFont typeface="Arial" panose="020B0604020202020204" pitchFamily="34" charset="0"/>
              <a:buChar char="•"/>
            </a:pPr>
            <a:r>
              <a:rPr lang="en-US" sz="1764"/>
              <a:t>722 peer-reviewed journal articles</a:t>
            </a:r>
          </a:p>
          <a:p>
            <a:pPr marL="315039" indent="-315039">
              <a:buFont typeface="Arial" panose="020B0604020202020204" pitchFamily="34" charset="0"/>
              <a:buChar char="•"/>
            </a:pPr>
            <a:r>
              <a:rPr lang="en-US" sz="1764"/>
              <a:t>65 reports</a:t>
            </a:r>
          </a:p>
          <a:p>
            <a:pPr marL="315039" indent="-315039">
              <a:buFont typeface="Arial" panose="020B0604020202020204" pitchFamily="34" charset="0"/>
              <a:buChar char="•"/>
            </a:pPr>
            <a:r>
              <a:rPr lang="en-US" sz="1764"/>
              <a:t>876 BALTEX/Baltic Earth Conference presentations </a:t>
            </a:r>
          </a:p>
          <a:p>
            <a:pPr marL="315039" indent="-315039">
              <a:buFont typeface="Arial" panose="020B0604020202020204" pitchFamily="34" charset="0"/>
              <a:buChar char="•"/>
            </a:pPr>
            <a:r>
              <a:rPr lang="en-US" sz="1764"/>
              <a:t>55 International BALTEX Secretariat Publication Series issues </a:t>
            </a:r>
          </a:p>
          <a:p>
            <a:pPr marL="315039" indent="-315039">
              <a:buFont typeface="Arial" panose="020B0604020202020204" pitchFamily="34" charset="0"/>
              <a:buChar char="•"/>
            </a:pPr>
            <a:r>
              <a:rPr lang="en-US" sz="1764"/>
              <a:t>9 International Baltic Earth Secretariat Publication Series issues</a:t>
            </a:r>
          </a:p>
        </p:txBody>
      </p:sp>
      <p:sp>
        <p:nvSpPr>
          <p:cNvPr id="14" name="Rechteck 13"/>
          <p:cNvSpPr/>
          <p:nvPr/>
        </p:nvSpPr>
        <p:spPr bwMode="auto">
          <a:xfrm>
            <a:off x="4314270" y="7237015"/>
            <a:ext cx="2040542" cy="324248"/>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18908" y="220541"/>
            <a:ext cx="825162" cy="87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61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7"/>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a:solidFill>
                  <a:schemeClr val="accent1"/>
                </a:solidFill>
                <a:latin typeface="Candara" pitchFamily="34" charset="0"/>
              </a:rPr>
              <a:t>Infrastructure</a:t>
            </a:r>
            <a:endParaRPr lang="en-US" sz="1764" b="1" kern="0" dirty="0">
              <a:solidFill>
                <a:schemeClr val="accent1"/>
              </a:solidFill>
              <a:latin typeface="Candara" pitchFamily="34" charset="0"/>
            </a:endParaRPr>
          </a:p>
        </p:txBody>
      </p:sp>
      <p:sp>
        <p:nvSpPr>
          <p:cNvPr id="3" name="Rechteck 2"/>
          <p:cNvSpPr/>
          <p:nvPr/>
        </p:nvSpPr>
        <p:spPr>
          <a:xfrm>
            <a:off x="708492" y="1857171"/>
            <a:ext cx="1249060" cy="418128"/>
          </a:xfrm>
          <a:prstGeom prst="rect">
            <a:avLst/>
          </a:prstGeom>
        </p:spPr>
        <p:txBody>
          <a:bodyPr wrap="non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Secretariat</a:t>
            </a:r>
            <a:endParaRPr lang="en-US" sz="1764" b="1" kern="0" dirty="0">
              <a:solidFill>
                <a:schemeClr val="bg1">
                  <a:lumMod val="85000"/>
                </a:schemeClr>
              </a:solidFill>
              <a:latin typeface="Candara" pitchFamily="34" charset="0"/>
              <a:cs typeface="Times New Roman" pitchFamily="18" charset="0"/>
            </a:endParaRPr>
          </a:p>
        </p:txBody>
      </p:sp>
      <p:sp>
        <p:nvSpPr>
          <p:cNvPr id="4" name="Rechteck 3"/>
          <p:cNvSpPr/>
          <p:nvPr/>
        </p:nvSpPr>
        <p:spPr>
          <a:xfrm>
            <a:off x="772144" y="3203987"/>
            <a:ext cx="2520421" cy="418128"/>
          </a:xfrm>
          <a:prstGeom prst="rect">
            <a:avLst/>
          </a:prstGeom>
        </p:spPr>
        <p:txBody>
          <a:bodyPr>
            <a:spAutoFit/>
          </a:bodyPr>
          <a:lstStyle/>
          <a:p>
            <a:pPr>
              <a:spcAft>
                <a:spcPts val="580"/>
              </a:spcAft>
            </a:pPr>
            <a:r>
              <a:rPr lang="en-US" sz="1764" b="1" kern="0">
                <a:solidFill>
                  <a:schemeClr val="bg1">
                    <a:lumMod val="85000"/>
                  </a:schemeClr>
                </a:solidFill>
                <a:latin typeface="Candara" pitchFamily="34" charset="0"/>
                <a:cs typeface="Times New Roman" pitchFamily="18" charset="0"/>
              </a:rPr>
              <a:t>Publications</a:t>
            </a:r>
            <a:endParaRPr lang="en-US" sz="1764" b="1" kern="0" dirty="0">
              <a:solidFill>
                <a:schemeClr val="bg1">
                  <a:lumMod val="85000"/>
                </a:schemeClr>
              </a:solidFill>
              <a:latin typeface="Candara" pitchFamily="34" charset="0"/>
              <a:cs typeface="Times New Roman" pitchFamily="18" charset="0"/>
            </a:endParaRPr>
          </a:p>
        </p:txBody>
      </p:sp>
      <p:sp>
        <p:nvSpPr>
          <p:cNvPr id="5" name="Rechteck 4"/>
          <p:cNvSpPr/>
          <p:nvPr/>
        </p:nvSpPr>
        <p:spPr>
          <a:xfrm>
            <a:off x="794094" y="4342514"/>
            <a:ext cx="2735570" cy="418128"/>
          </a:xfrm>
          <a:prstGeom prst="rect">
            <a:avLst/>
          </a:prstGeom>
        </p:spPr>
        <p:txBody>
          <a:bodyPr wrap="square">
            <a:spAutoFit/>
          </a:bodyPr>
          <a:lstStyle/>
          <a:p>
            <a:pPr>
              <a:spcAft>
                <a:spcPts val="580"/>
              </a:spcAft>
            </a:pPr>
            <a:r>
              <a:rPr lang="en-US" sz="1764" b="1" kern="0">
                <a:latin typeface="Candara" pitchFamily="34" charset="0"/>
                <a:cs typeface="Times New Roman" pitchFamily="18" charset="0"/>
              </a:rPr>
              <a:t>Website etc.</a:t>
            </a:r>
            <a:endParaRPr lang="en-US" sz="1764" b="1" kern="0" dirty="0">
              <a:latin typeface="Candara" pitchFamily="34" charset="0"/>
              <a:cs typeface="Times New Roman" pitchFamily="18" charset="0"/>
            </a:endParaRPr>
          </a:p>
        </p:txBody>
      </p:sp>
      <p:sp>
        <p:nvSpPr>
          <p:cNvPr id="8" name="Rechteck 7"/>
          <p:cNvSpPr/>
          <p:nvPr/>
        </p:nvSpPr>
        <p:spPr>
          <a:xfrm>
            <a:off x="744873" y="5374612"/>
            <a:ext cx="2735570" cy="418128"/>
          </a:xfrm>
          <a:prstGeom prst="rect">
            <a:avLst/>
          </a:prstGeom>
        </p:spPr>
        <p:txBody>
          <a:bodyPr wrap="squar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Events</a:t>
            </a:r>
            <a:endParaRPr lang="en-US" sz="1764" b="1" kern="0" dirty="0">
              <a:solidFill>
                <a:schemeClr val="bg1">
                  <a:lumMod val="85000"/>
                </a:schemeClr>
              </a:solidFill>
              <a:latin typeface="Candara" pitchFamily="34" charset="0"/>
              <a:cs typeface="Times New Roman" pitchFamily="18" charset="0"/>
            </a:endParaRPr>
          </a:p>
        </p:txBody>
      </p:sp>
      <p:pic>
        <p:nvPicPr>
          <p:cNvPr id="8194" name="Picture 2" descr="C:\Users\reckerma\AppData\Local\Temp\gnexxibj.ui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190" y="283175"/>
            <a:ext cx="7780431" cy="7219976"/>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p:nvSpPr>
        <p:spPr>
          <a:xfrm rot="20307523">
            <a:off x="4064259" y="4009418"/>
            <a:ext cx="4094415" cy="825291"/>
          </a:xfrm>
          <a:prstGeom prst="rect">
            <a:avLst/>
          </a:prstGeom>
          <a:solidFill>
            <a:schemeClr val="bg1"/>
          </a:solidFill>
        </p:spPr>
        <p:txBody>
          <a:bodyPr wrap="square">
            <a:spAutoFit/>
          </a:bodyPr>
          <a:lstStyle/>
          <a:p>
            <a:r>
              <a:rPr lang="en-US" sz="3969" b="1">
                <a:solidFill>
                  <a:srgbClr val="FF0000"/>
                </a:solidFill>
                <a:latin typeface="Candara" panose="020E0502030303020204" pitchFamily="34" charset="0"/>
              </a:rPr>
              <a:t>www.baltic.earth</a:t>
            </a:r>
          </a:p>
        </p:txBody>
      </p:sp>
      <p:sp>
        <p:nvSpPr>
          <p:cNvPr id="13" name="Rechteck 12"/>
          <p:cNvSpPr/>
          <p:nvPr/>
        </p:nvSpPr>
        <p:spPr bwMode="auto">
          <a:xfrm>
            <a:off x="4314270" y="7237016"/>
            <a:ext cx="1824517" cy="324248"/>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214691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7"/>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a:solidFill>
                  <a:schemeClr val="accent1"/>
                </a:solidFill>
                <a:latin typeface="Candara" pitchFamily="34" charset="0"/>
              </a:rPr>
              <a:t>Infrastructure</a:t>
            </a:r>
            <a:endParaRPr lang="en-US" sz="1764" b="1" kern="0" dirty="0">
              <a:solidFill>
                <a:schemeClr val="accent1"/>
              </a:solidFill>
              <a:latin typeface="Candara" pitchFamily="34" charset="0"/>
            </a:endParaRPr>
          </a:p>
        </p:txBody>
      </p:sp>
      <p:sp>
        <p:nvSpPr>
          <p:cNvPr id="3" name="Rechteck 2"/>
          <p:cNvSpPr/>
          <p:nvPr/>
        </p:nvSpPr>
        <p:spPr>
          <a:xfrm>
            <a:off x="708492" y="1857171"/>
            <a:ext cx="1249060" cy="418128"/>
          </a:xfrm>
          <a:prstGeom prst="rect">
            <a:avLst/>
          </a:prstGeom>
        </p:spPr>
        <p:txBody>
          <a:bodyPr wrap="non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Secretariat</a:t>
            </a:r>
            <a:endParaRPr lang="en-US" sz="1764" b="1" kern="0" dirty="0">
              <a:solidFill>
                <a:schemeClr val="bg1">
                  <a:lumMod val="85000"/>
                </a:schemeClr>
              </a:solidFill>
              <a:latin typeface="Candara" pitchFamily="34" charset="0"/>
              <a:cs typeface="Times New Roman" pitchFamily="18" charset="0"/>
            </a:endParaRPr>
          </a:p>
        </p:txBody>
      </p:sp>
      <p:sp>
        <p:nvSpPr>
          <p:cNvPr id="4" name="Rechteck 3"/>
          <p:cNvSpPr/>
          <p:nvPr/>
        </p:nvSpPr>
        <p:spPr>
          <a:xfrm>
            <a:off x="772144" y="3203987"/>
            <a:ext cx="2520421" cy="418128"/>
          </a:xfrm>
          <a:prstGeom prst="rect">
            <a:avLst/>
          </a:prstGeom>
        </p:spPr>
        <p:txBody>
          <a:bodyPr>
            <a:spAutoFit/>
          </a:bodyPr>
          <a:lstStyle/>
          <a:p>
            <a:pPr>
              <a:spcAft>
                <a:spcPts val="580"/>
              </a:spcAft>
            </a:pPr>
            <a:r>
              <a:rPr lang="en-US" sz="1764" b="1" kern="0">
                <a:solidFill>
                  <a:schemeClr val="bg1">
                    <a:lumMod val="85000"/>
                  </a:schemeClr>
                </a:solidFill>
                <a:latin typeface="Candara" pitchFamily="34" charset="0"/>
                <a:cs typeface="Times New Roman" pitchFamily="18" charset="0"/>
              </a:rPr>
              <a:t>Publications</a:t>
            </a:r>
            <a:endParaRPr lang="en-US" sz="1764" b="1" kern="0" dirty="0">
              <a:solidFill>
                <a:schemeClr val="bg1">
                  <a:lumMod val="85000"/>
                </a:schemeClr>
              </a:solidFill>
              <a:latin typeface="Candara" pitchFamily="34" charset="0"/>
              <a:cs typeface="Times New Roman" pitchFamily="18" charset="0"/>
            </a:endParaRPr>
          </a:p>
        </p:txBody>
      </p:sp>
      <p:sp>
        <p:nvSpPr>
          <p:cNvPr id="5" name="Rechteck 4"/>
          <p:cNvSpPr/>
          <p:nvPr/>
        </p:nvSpPr>
        <p:spPr>
          <a:xfrm>
            <a:off x="794094" y="4342514"/>
            <a:ext cx="2735570" cy="418128"/>
          </a:xfrm>
          <a:prstGeom prst="rect">
            <a:avLst/>
          </a:prstGeom>
        </p:spPr>
        <p:txBody>
          <a:bodyPr wrap="square">
            <a:spAutoFit/>
          </a:bodyPr>
          <a:lstStyle/>
          <a:p>
            <a:pPr>
              <a:spcAft>
                <a:spcPts val="580"/>
              </a:spcAft>
            </a:pPr>
            <a:r>
              <a:rPr lang="en-US" sz="1764" b="1" kern="0">
                <a:latin typeface="Candara" pitchFamily="34" charset="0"/>
                <a:cs typeface="Times New Roman" pitchFamily="18" charset="0"/>
              </a:rPr>
              <a:t>Website etc.</a:t>
            </a:r>
            <a:endParaRPr lang="en-US" sz="1764" b="1" kern="0" dirty="0">
              <a:latin typeface="Candara" pitchFamily="34" charset="0"/>
              <a:cs typeface="Times New Roman" pitchFamily="18" charset="0"/>
            </a:endParaRPr>
          </a:p>
        </p:txBody>
      </p:sp>
      <p:sp>
        <p:nvSpPr>
          <p:cNvPr id="8" name="Rechteck 7"/>
          <p:cNvSpPr/>
          <p:nvPr/>
        </p:nvSpPr>
        <p:spPr>
          <a:xfrm>
            <a:off x="744873" y="5374612"/>
            <a:ext cx="2735570" cy="418128"/>
          </a:xfrm>
          <a:prstGeom prst="rect">
            <a:avLst/>
          </a:prstGeom>
        </p:spPr>
        <p:txBody>
          <a:bodyPr wrap="squar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Events</a:t>
            </a:r>
            <a:endParaRPr lang="en-US" sz="1764" b="1" kern="0" dirty="0">
              <a:solidFill>
                <a:schemeClr val="bg1">
                  <a:lumMod val="85000"/>
                </a:schemeClr>
              </a:solidFill>
              <a:latin typeface="Candara" pitchFamily="34" charset="0"/>
              <a:cs typeface="Times New Roman" pitchFamily="18" charset="0"/>
            </a:endParaRPr>
          </a:p>
        </p:txBody>
      </p:sp>
      <p:pic>
        <p:nvPicPr>
          <p:cNvPr id="9218" name="Picture 2" descr="C:\Users\reckerma\AppData\Local\Temp\ynabtyt5.m2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4936" y="164171"/>
            <a:ext cx="5735809" cy="720653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reckerma\AppData\Local\Temp\ux4gqcds.bz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0364" y="492249"/>
            <a:ext cx="5033186" cy="695331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Users\reckerma\AppData\Local\Temp\tqhisbf5.rs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7916" y="0"/>
            <a:ext cx="4671907" cy="7520425"/>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p:cNvSpPr/>
          <p:nvPr/>
        </p:nvSpPr>
        <p:spPr bwMode="auto">
          <a:xfrm>
            <a:off x="4314270" y="7293310"/>
            <a:ext cx="1968533"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169697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22"/>
                                        </p:tgtEl>
                                        <p:attrNameLst>
                                          <p:attrName>style.visibility</p:attrName>
                                        </p:attrNameLst>
                                      </p:cBhvr>
                                      <p:to>
                                        <p:strVal val="visible"/>
                                      </p:to>
                                    </p:set>
                                    <p:animEffect transition="in" filter="fade">
                                      <p:cBhvr>
                                        <p:cTn id="12"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umsplatzhalter 3"/>
          <p:cNvSpPr>
            <a:spLocks noGrp="1"/>
          </p:cNvSpPr>
          <p:nvPr>
            <p:ph type="dt" sz="half" idx="10"/>
          </p:nvPr>
        </p:nvSpPr>
        <p:spPr/>
        <p:txBody>
          <a:bodyPr/>
          <a:lstStyle/>
          <a:p>
            <a:r>
              <a:rPr lang="de-DE">
                <a:solidFill>
                  <a:srgbClr val="000000"/>
                </a:solidFill>
              </a:rPr>
              <a:t>Marcus Reckermann, International BALTEX Secretariat                                                              GEWEX/GHP Meeting, Boulder, 19 October 2011</a:t>
            </a:r>
          </a:p>
        </p:txBody>
      </p:sp>
      <p:sp>
        <p:nvSpPr>
          <p:cNvPr id="27" name="Foliennummernplatzhalter 4"/>
          <p:cNvSpPr>
            <a:spLocks noGrp="1"/>
          </p:cNvSpPr>
          <p:nvPr>
            <p:ph type="sldNum" sz="quarter" idx="11"/>
          </p:nvPr>
        </p:nvSpPr>
        <p:spPr/>
        <p:txBody>
          <a:bodyPr/>
          <a:lstStyle/>
          <a:p>
            <a:fld id="{98B39256-6954-4FDA-BB6B-804B0F36F1A6}" type="slidenum">
              <a:rPr lang="de-DE">
                <a:solidFill>
                  <a:srgbClr val="000000"/>
                </a:solidFill>
              </a:rPr>
              <a:pPr/>
              <a:t>19</a:t>
            </a:fld>
            <a:endParaRPr lang="de-DE">
              <a:solidFill>
                <a:srgbClr val="000000"/>
              </a:solidFill>
            </a:endParaRPr>
          </a:p>
        </p:txBody>
      </p:sp>
      <p:sp>
        <p:nvSpPr>
          <p:cNvPr id="33794" name="Rectangle 2"/>
          <p:cNvSpPr>
            <a:spLocks noGrp="1" noChangeArrowheads="1"/>
          </p:cNvSpPr>
          <p:nvPr>
            <p:ph type="title"/>
          </p:nvPr>
        </p:nvSpPr>
        <p:spPr>
          <a:xfrm>
            <a:off x="1952215" y="396875"/>
            <a:ext cx="5022881" cy="560388"/>
          </a:xfrm>
        </p:spPr>
        <p:txBody>
          <a:bodyPr/>
          <a:lstStyle/>
          <a:p>
            <a:r>
              <a:rPr lang="de-DE" sz="1323"/>
              <a:t>BALTEX Infrastructure and Activities</a:t>
            </a:r>
          </a:p>
        </p:txBody>
      </p:sp>
      <p:pic>
        <p:nvPicPr>
          <p:cNvPr id="33824" name="Picture 32" descr="BalticSeaBasin_nord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859" y="-2339972"/>
            <a:ext cx="10081683" cy="12168187"/>
          </a:xfrm>
          <a:prstGeom prst="rect">
            <a:avLst/>
          </a:prstGeom>
          <a:noFill/>
          <a:extLst>
            <a:ext uri="{909E8E84-426E-40DD-AFC4-6F175D3DCCD1}">
              <a14:hiddenFill xmlns:a14="http://schemas.microsoft.com/office/drawing/2010/main">
                <a:solidFill>
                  <a:srgbClr val="FFFFFF"/>
                </a:solidFill>
              </a14:hiddenFill>
            </a:ext>
          </a:extLst>
        </p:spPr>
      </p:pic>
      <p:sp>
        <p:nvSpPr>
          <p:cNvPr id="33825" name="Text Box 33"/>
          <p:cNvSpPr txBox="1">
            <a:spLocks noChangeArrowheads="1"/>
          </p:cNvSpPr>
          <p:nvPr/>
        </p:nvSpPr>
        <p:spPr bwMode="auto">
          <a:xfrm>
            <a:off x="5848836" y="37826"/>
            <a:ext cx="4353059" cy="236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335" tIns="44168" rIns="88335" bIns="44168">
            <a:spAutoFit/>
          </a:bodyPr>
          <a:lstStyle/>
          <a:p>
            <a:pPr fontAlgn="base">
              <a:spcBef>
                <a:spcPct val="50000"/>
              </a:spcBef>
              <a:spcAft>
                <a:spcPct val="0"/>
              </a:spcAft>
            </a:pPr>
            <a:r>
              <a:rPr lang="de-DE" sz="3087" b="1" dirty="0">
                <a:solidFill>
                  <a:srgbClr val="C00000"/>
                </a:solidFill>
              </a:rPr>
              <a:t>Baltic Earth </a:t>
            </a:r>
            <a:r>
              <a:rPr lang="de-DE" sz="3087" b="1" dirty="0" err="1">
                <a:solidFill>
                  <a:srgbClr val="C00000"/>
                </a:solidFill>
              </a:rPr>
              <a:t>Conferences</a:t>
            </a:r>
            <a:r>
              <a:rPr lang="de-DE" sz="3087" b="1" dirty="0">
                <a:solidFill>
                  <a:srgbClr val="000000"/>
                </a:solidFill>
              </a:rPr>
              <a:t/>
            </a:r>
            <a:br>
              <a:rPr lang="de-DE" sz="3087" b="1" dirty="0">
                <a:solidFill>
                  <a:srgbClr val="000000"/>
                </a:solidFill>
              </a:rPr>
            </a:br>
            <a:r>
              <a:rPr lang="de-DE" sz="3087" b="1" dirty="0" err="1">
                <a:solidFill>
                  <a:srgbClr val="7030A0"/>
                </a:solidFill>
              </a:rPr>
              <a:t>Conferences</a:t>
            </a:r>
            <a:r>
              <a:rPr lang="de-DE" sz="3087" b="1" dirty="0">
                <a:solidFill>
                  <a:srgbClr val="7030A0"/>
                </a:solidFill>
              </a:rPr>
              <a:t/>
            </a:r>
            <a:br>
              <a:rPr lang="de-DE" sz="3087" b="1" dirty="0">
                <a:solidFill>
                  <a:srgbClr val="7030A0"/>
                </a:solidFill>
              </a:rPr>
            </a:br>
            <a:r>
              <a:rPr lang="de-DE" sz="3087" b="1" dirty="0">
                <a:solidFill>
                  <a:srgbClr val="00B0F0"/>
                </a:solidFill>
              </a:rPr>
              <a:t>Workshops </a:t>
            </a:r>
            <a:r>
              <a:rPr lang="de-DE" sz="3087" b="1" dirty="0" err="1">
                <a:solidFill>
                  <a:srgbClr val="00B0F0"/>
                </a:solidFill>
              </a:rPr>
              <a:t>and</a:t>
            </a:r>
            <a:r>
              <a:rPr lang="de-DE" sz="3087" b="1" dirty="0">
                <a:solidFill>
                  <a:srgbClr val="00B0F0"/>
                </a:solidFill>
              </a:rPr>
              <a:t> Seminars</a:t>
            </a:r>
            <a:r>
              <a:rPr lang="de-DE" sz="3087" b="1" dirty="0">
                <a:solidFill>
                  <a:schemeClr val="accent1"/>
                </a:solidFill>
              </a:rPr>
              <a:t/>
            </a:r>
            <a:br>
              <a:rPr lang="de-DE" sz="3087" b="1" dirty="0">
                <a:solidFill>
                  <a:schemeClr val="accent1"/>
                </a:solidFill>
              </a:rPr>
            </a:br>
            <a:r>
              <a:rPr lang="de-DE" sz="3087" b="1">
                <a:solidFill>
                  <a:srgbClr val="00B050"/>
                </a:solidFill>
              </a:rPr>
              <a:t>Summer Schools</a:t>
            </a:r>
            <a:endParaRPr lang="de-DE" sz="3087" b="1" dirty="0">
              <a:solidFill>
                <a:srgbClr val="00B050"/>
              </a:solidFill>
            </a:endParaRPr>
          </a:p>
        </p:txBody>
      </p:sp>
      <p:sp>
        <p:nvSpPr>
          <p:cNvPr id="49" name="Text Box 51"/>
          <p:cNvSpPr txBox="1">
            <a:spLocks noChangeArrowheads="1"/>
          </p:cNvSpPr>
          <p:nvPr/>
        </p:nvSpPr>
        <p:spPr bwMode="auto">
          <a:xfrm>
            <a:off x="5150138" y="5762808"/>
            <a:ext cx="2755377" cy="767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5002" tIns="57501" rIns="115002" bIns="57501">
            <a:spAutoFit/>
          </a:bodyPr>
          <a:lstStyle/>
          <a:p>
            <a:pPr fontAlgn="base">
              <a:spcBef>
                <a:spcPct val="0"/>
              </a:spcBef>
              <a:spcAft>
                <a:spcPct val="0"/>
              </a:spcAft>
            </a:pPr>
            <a:r>
              <a:rPr lang="de-DE" sz="1764" b="1" dirty="0">
                <a:latin typeface="Candara" panose="020E0502030303020204" pitchFamily="34" charset="0"/>
              </a:rPr>
              <a:t>1</a:t>
            </a:r>
            <a:r>
              <a:rPr lang="de-DE" sz="1764" b="1" baseline="30000" dirty="0">
                <a:latin typeface="Candara" panose="020E0502030303020204" pitchFamily="34" charset="0"/>
              </a:rPr>
              <a:t>st</a:t>
            </a:r>
            <a:r>
              <a:rPr lang="de-DE" sz="1764" b="1" dirty="0">
                <a:latin typeface="Candara" panose="020E0502030303020204" pitchFamily="34" charset="0"/>
              </a:rPr>
              <a:t> Baltic Earth Conference</a:t>
            </a:r>
            <a:br>
              <a:rPr lang="de-DE" sz="1764" b="1" dirty="0">
                <a:latin typeface="Candara" panose="020E0502030303020204" pitchFamily="34" charset="0"/>
              </a:rPr>
            </a:br>
            <a:r>
              <a:rPr lang="de-DE" sz="1764" b="1" dirty="0">
                <a:latin typeface="Candara" panose="020E0502030303020204" pitchFamily="34" charset="0"/>
              </a:rPr>
              <a:t>Nida, </a:t>
            </a:r>
            <a:r>
              <a:rPr lang="de-DE" sz="1764" b="1" dirty="0" err="1">
                <a:latin typeface="Candara" panose="020E0502030303020204" pitchFamily="34" charset="0"/>
              </a:rPr>
              <a:t>Lithuania</a:t>
            </a:r>
            <a:r>
              <a:rPr lang="de-DE" sz="1764" b="1">
                <a:latin typeface="Candara" panose="020E0502030303020204" pitchFamily="34" charset="0"/>
              </a:rPr>
              <a:t>, June 2016</a:t>
            </a:r>
            <a:endParaRPr lang="de-DE" sz="1764" b="1" dirty="0">
              <a:latin typeface="Candara" panose="020E0502030303020204" pitchFamily="34" charset="0"/>
            </a:endParaRPr>
          </a:p>
        </p:txBody>
      </p:sp>
      <p:sp>
        <p:nvSpPr>
          <p:cNvPr id="2" name="Ellipse 1"/>
          <p:cNvSpPr/>
          <p:nvPr/>
        </p:nvSpPr>
        <p:spPr bwMode="auto">
          <a:xfrm>
            <a:off x="2012230" y="5209690"/>
            <a:ext cx="238176" cy="238176"/>
          </a:xfrm>
          <a:prstGeom prst="ellipse">
            <a:avLst/>
          </a:prstGeom>
          <a:solidFill>
            <a:srgbClr val="7030A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51" name="Ellipse 50"/>
          <p:cNvSpPr/>
          <p:nvPr/>
        </p:nvSpPr>
        <p:spPr bwMode="auto">
          <a:xfrm>
            <a:off x="2488583" y="6370653"/>
            <a:ext cx="238176" cy="238176"/>
          </a:xfrm>
          <a:prstGeom prst="ellipse">
            <a:avLst/>
          </a:prstGeom>
          <a:solidFill>
            <a:srgbClr val="7030A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54" name="Ellipse 53"/>
          <p:cNvSpPr/>
          <p:nvPr/>
        </p:nvSpPr>
        <p:spPr bwMode="auto">
          <a:xfrm>
            <a:off x="662563" y="6132476"/>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55" name="Ellipse 54"/>
          <p:cNvSpPr/>
          <p:nvPr/>
        </p:nvSpPr>
        <p:spPr bwMode="auto">
          <a:xfrm>
            <a:off x="3582568" y="4593959"/>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56" name="Ellipse 55"/>
          <p:cNvSpPr/>
          <p:nvPr/>
        </p:nvSpPr>
        <p:spPr bwMode="auto">
          <a:xfrm>
            <a:off x="6123428" y="2863490"/>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58" name="Ellipse 57"/>
          <p:cNvSpPr/>
          <p:nvPr/>
        </p:nvSpPr>
        <p:spPr bwMode="auto">
          <a:xfrm>
            <a:off x="1794014" y="5209690"/>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59" name="Ellipse 58"/>
          <p:cNvSpPr/>
          <p:nvPr/>
        </p:nvSpPr>
        <p:spPr bwMode="auto">
          <a:xfrm>
            <a:off x="6242516" y="3344929"/>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60" name="Ellipse 59"/>
          <p:cNvSpPr/>
          <p:nvPr/>
        </p:nvSpPr>
        <p:spPr bwMode="auto">
          <a:xfrm>
            <a:off x="662563" y="7203998"/>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61" name="Ellipse 60"/>
          <p:cNvSpPr/>
          <p:nvPr/>
        </p:nvSpPr>
        <p:spPr bwMode="auto">
          <a:xfrm>
            <a:off x="662563" y="6807037"/>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22" name="Ellipse 21"/>
          <p:cNvSpPr/>
          <p:nvPr/>
        </p:nvSpPr>
        <p:spPr bwMode="auto">
          <a:xfrm>
            <a:off x="3820744" y="3744120"/>
            <a:ext cx="238176" cy="238176"/>
          </a:xfrm>
          <a:prstGeom prst="ellipse">
            <a:avLst/>
          </a:prstGeom>
          <a:solidFill>
            <a:srgbClr val="00B05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23" name="Ellipse 22"/>
          <p:cNvSpPr/>
          <p:nvPr/>
        </p:nvSpPr>
        <p:spPr bwMode="auto">
          <a:xfrm>
            <a:off x="3820744" y="3615216"/>
            <a:ext cx="238176" cy="238176"/>
          </a:xfrm>
          <a:prstGeom prst="ellipse">
            <a:avLst/>
          </a:prstGeom>
          <a:solidFill>
            <a:srgbClr val="00B05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24" name="Ellipse 23"/>
          <p:cNvSpPr/>
          <p:nvPr/>
        </p:nvSpPr>
        <p:spPr bwMode="auto">
          <a:xfrm>
            <a:off x="5321385" y="3876396"/>
            <a:ext cx="238176" cy="238176"/>
          </a:xfrm>
          <a:prstGeom prst="ellipse">
            <a:avLst/>
          </a:prstGeom>
          <a:solidFill>
            <a:srgbClr val="00B05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25" name="Ellipse 24"/>
          <p:cNvSpPr/>
          <p:nvPr/>
        </p:nvSpPr>
        <p:spPr bwMode="auto">
          <a:xfrm>
            <a:off x="6480692" y="3843699"/>
            <a:ext cx="238176" cy="238176"/>
          </a:xfrm>
          <a:prstGeom prst="ellipse">
            <a:avLst/>
          </a:prstGeom>
          <a:solidFill>
            <a:srgbClr val="00B05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29" name="Ellipse 28"/>
          <p:cNvSpPr/>
          <p:nvPr/>
        </p:nvSpPr>
        <p:spPr bwMode="auto">
          <a:xfrm>
            <a:off x="1555837" y="6053889"/>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30" name="Text Box 51"/>
          <p:cNvSpPr txBox="1">
            <a:spLocks noChangeArrowheads="1"/>
          </p:cNvSpPr>
          <p:nvPr/>
        </p:nvSpPr>
        <p:spPr bwMode="auto">
          <a:xfrm>
            <a:off x="605559" y="4380315"/>
            <a:ext cx="2817445" cy="68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5002" tIns="57501" rIns="115002" bIns="57501">
            <a:spAutoFit/>
          </a:bodyPr>
          <a:lstStyle/>
          <a:p>
            <a:pPr fontAlgn="base">
              <a:spcBef>
                <a:spcPct val="0"/>
              </a:spcBef>
              <a:spcAft>
                <a:spcPct val="0"/>
              </a:spcAft>
            </a:pPr>
            <a:r>
              <a:rPr lang="de-DE" sz="1544" b="1">
                <a:latin typeface="Candara" panose="020E0502030303020204" pitchFamily="34" charset="0"/>
              </a:rPr>
              <a:t>2</a:t>
            </a:r>
            <a:r>
              <a:rPr lang="de-DE" sz="1544" b="1" baseline="30000">
                <a:latin typeface="Candara" panose="020E0502030303020204" pitchFamily="34" charset="0"/>
              </a:rPr>
              <a:t>nd</a:t>
            </a:r>
            <a:r>
              <a:rPr lang="de-DE" sz="1544" b="1">
                <a:latin typeface="Candara" panose="020E0502030303020204" pitchFamily="34" charset="0"/>
              </a:rPr>
              <a:t> </a:t>
            </a:r>
            <a:r>
              <a:rPr lang="de-DE" sz="1544" b="1" dirty="0">
                <a:latin typeface="Candara" panose="020E0502030303020204" pitchFamily="34" charset="0"/>
              </a:rPr>
              <a:t>Baltic Earth Conference</a:t>
            </a:r>
            <a:r>
              <a:rPr lang="de-DE" sz="1544" b="1">
                <a:latin typeface="Candara" panose="020E0502030303020204" pitchFamily="34" charset="0"/>
              </a:rPr>
              <a:t/>
            </a:r>
            <a:br>
              <a:rPr lang="de-DE" sz="1544" b="1">
                <a:latin typeface="Candara" panose="020E0502030303020204" pitchFamily="34" charset="0"/>
              </a:rPr>
            </a:br>
            <a:r>
              <a:rPr lang="de-DE" sz="1544" b="1">
                <a:latin typeface="Candara" panose="020E0502030303020204" pitchFamily="34" charset="0"/>
              </a:rPr>
              <a:t>Helsingør, Denmark, June 2018</a:t>
            </a:r>
            <a:endParaRPr lang="de-DE" sz="1544" b="1" dirty="0">
              <a:latin typeface="Candara" panose="020E0502030303020204" pitchFamily="34" charset="0"/>
            </a:endParaRPr>
          </a:p>
        </p:txBody>
      </p:sp>
      <p:sp>
        <p:nvSpPr>
          <p:cNvPr id="31" name="Text Box 51"/>
          <p:cNvSpPr txBox="1">
            <a:spLocks noChangeArrowheads="1"/>
          </p:cNvSpPr>
          <p:nvPr/>
        </p:nvSpPr>
        <p:spPr bwMode="auto">
          <a:xfrm>
            <a:off x="900739" y="7203997"/>
            <a:ext cx="1971509" cy="319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5002" tIns="57501" rIns="115002" bIns="57501">
            <a:spAutoFit/>
          </a:bodyPr>
          <a:lstStyle/>
          <a:p>
            <a:pPr fontAlgn="base">
              <a:spcBef>
                <a:spcPct val="0"/>
              </a:spcBef>
              <a:spcAft>
                <a:spcPct val="0"/>
              </a:spcAft>
            </a:pPr>
            <a:r>
              <a:rPr lang="de-DE" sz="1103" b="1">
                <a:latin typeface="Candara" panose="020E0502030303020204" pitchFamily="34" charset="0"/>
              </a:rPr>
              <a:t>Rome, Italy, Nov 2015 HyMex</a:t>
            </a:r>
            <a:endParaRPr lang="de-DE" sz="1103" b="1" dirty="0">
              <a:latin typeface="Candara" panose="020E0502030303020204" pitchFamily="34" charset="0"/>
            </a:endParaRPr>
          </a:p>
        </p:txBody>
      </p:sp>
      <p:sp>
        <p:nvSpPr>
          <p:cNvPr id="32" name="Text Box 51"/>
          <p:cNvSpPr txBox="1">
            <a:spLocks noChangeArrowheads="1"/>
          </p:cNvSpPr>
          <p:nvPr/>
        </p:nvSpPr>
        <p:spPr bwMode="auto">
          <a:xfrm>
            <a:off x="900739" y="6807037"/>
            <a:ext cx="2598282" cy="319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5002" tIns="57501" rIns="115002" bIns="57501">
            <a:spAutoFit/>
          </a:bodyPr>
          <a:lstStyle/>
          <a:p>
            <a:pPr fontAlgn="base">
              <a:spcBef>
                <a:spcPct val="0"/>
              </a:spcBef>
              <a:spcAft>
                <a:spcPct val="0"/>
              </a:spcAft>
            </a:pPr>
            <a:r>
              <a:rPr lang="de-DE" sz="1103" b="1">
                <a:latin typeface="Candara" panose="020E0502030303020204" pitchFamily="34" charset="0"/>
              </a:rPr>
              <a:t>Vienna, Austria, Apr 2015, Apr 2016 EGU</a:t>
            </a:r>
            <a:endParaRPr lang="de-DE" sz="1103" b="1" dirty="0">
              <a:latin typeface="Candara" panose="020E0502030303020204" pitchFamily="34" charset="0"/>
            </a:endParaRPr>
          </a:p>
        </p:txBody>
      </p:sp>
      <p:sp>
        <p:nvSpPr>
          <p:cNvPr id="33" name="Text Box 51"/>
          <p:cNvSpPr txBox="1">
            <a:spLocks noChangeArrowheads="1"/>
          </p:cNvSpPr>
          <p:nvPr/>
        </p:nvSpPr>
        <p:spPr bwMode="auto">
          <a:xfrm>
            <a:off x="503475" y="6347918"/>
            <a:ext cx="1974715" cy="52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5002" tIns="57501" rIns="115002" bIns="57501">
            <a:spAutoFit/>
          </a:bodyPr>
          <a:lstStyle/>
          <a:p>
            <a:pPr fontAlgn="base">
              <a:spcBef>
                <a:spcPct val="0"/>
              </a:spcBef>
              <a:spcAft>
                <a:spcPct val="0"/>
              </a:spcAft>
            </a:pPr>
            <a:r>
              <a:rPr lang="de-DE" sz="1103" b="1">
                <a:latin typeface="Candara" panose="020E0502030303020204" pitchFamily="34" charset="0"/>
              </a:rPr>
              <a:t>Hamburg, Germany</a:t>
            </a:r>
            <a:br>
              <a:rPr lang="de-DE" sz="1103" b="1">
                <a:latin typeface="Candara" panose="020E0502030303020204" pitchFamily="34" charset="0"/>
              </a:rPr>
            </a:br>
            <a:r>
              <a:rPr lang="de-DE" sz="1103" b="1">
                <a:latin typeface="Candara" panose="020E0502030303020204" pitchFamily="34" charset="0"/>
              </a:rPr>
              <a:t>May 2014, Mar 2015, Sep 2016</a:t>
            </a:r>
            <a:endParaRPr lang="de-DE" sz="1103" b="1" dirty="0">
              <a:latin typeface="Candara" panose="020E0502030303020204" pitchFamily="34" charset="0"/>
            </a:endParaRPr>
          </a:p>
        </p:txBody>
      </p:sp>
      <p:sp>
        <p:nvSpPr>
          <p:cNvPr id="34" name="Ellipse 33"/>
          <p:cNvSpPr/>
          <p:nvPr/>
        </p:nvSpPr>
        <p:spPr bwMode="auto">
          <a:xfrm>
            <a:off x="4632171" y="5854164"/>
            <a:ext cx="238176" cy="238176"/>
          </a:xfrm>
          <a:prstGeom prst="ellipse">
            <a:avLst/>
          </a:prstGeom>
          <a:solidFill>
            <a:srgbClr val="C0000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35" name="Ellipse 34"/>
          <p:cNvSpPr/>
          <p:nvPr/>
        </p:nvSpPr>
        <p:spPr bwMode="auto">
          <a:xfrm>
            <a:off x="1934348" y="4971514"/>
            <a:ext cx="238176" cy="238176"/>
          </a:xfrm>
          <a:prstGeom prst="ellipse">
            <a:avLst/>
          </a:prstGeom>
          <a:solidFill>
            <a:srgbClr val="C0000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36" name="Ellipse 35"/>
          <p:cNvSpPr/>
          <p:nvPr/>
        </p:nvSpPr>
        <p:spPr bwMode="auto">
          <a:xfrm>
            <a:off x="6244241" y="2863490"/>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37" name="Ellipse 36"/>
          <p:cNvSpPr/>
          <p:nvPr/>
        </p:nvSpPr>
        <p:spPr bwMode="auto">
          <a:xfrm>
            <a:off x="3939832" y="3681778"/>
            <a:ext cx="238176" cy="238176"/>
          </a:xfrm>
          <a:prstGeom prst="ellipse">
            <a:avLst/>
          </a:prstGeom>
          <a:solidFill>
            <a:srgbClr val="00B05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pic>
        <p:nvPicPr>
          <p:cNvPr id="38" name="Picture 2" descr="V:\Baltic Earth\Logos\HZG\HZG_4C_mitZusatz in 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7863" y="7293310"/>
            <a:ext cx="1047783" cy="26795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3320" y="5813318"/>
            <a:ext cx="12422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394062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fld id="{235EEA36-A6CF-491D-8145-073C290052B0}" type="slidenum">
              <a:rPr lang="de-DE" altLang="de-DE"/>
              <a:pPr/>
              <a:t>2</a:t>
            </a:fld>
            <a:endParaRPr lang="de-DE" altLang="de-DE"/>
          </a:p>
        </p:txBody>
      </p:sp>
      <p:pic>
        <p:nvPicPr>
          <p:cNvPr id="9933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913" y="1331914"/>
            <a:ext cx="4175125" cy="554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7" name="Text Box 9"/>
          <p:cNvSpPr txBox="1">
            <a:spLocks noChangeArrowheads="1"/>
          </p:cNvSpPr>
          <p:nvPr/>
        </p:nvSpPr>
        <p:spPr bwMode="auto">
          <a:xfrm>
            <a:off x="5830889" y="2196455"/>
            <a:ext cx="488124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marL="176213" indent="-176213">
              <a:defRPr>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eaLnBrk="0" hangingPunct="0">
              <a:lnSpc>
                <a:spcPct val="100000"/>
              </a:lnSpc>
              <a:spcBef>
                <a:spcPct val="50000"/>
              </a:spcBef>
              <a:buFontTx/>
              <a:buChar char="•"/>
            </a:pPr>
            <a:r>
              <a:rPr lang="de-DE" altLang="de-DE" sz="2400">
                <a:latin typeface="Calibri" pitchFamily="34" charset="0"/>
              </a:rPr>
              <a:t>Drainage Basin:  2.13 Mill. km</a:t>
            </a:r>
            <a:r>
              <a:rPr lang="de-DE" altLang="de-DE" sz="2400" baseline="30000">
                <a:latin typeface="Calibri" pitchFamily="34" charset="0"/>
              </a:rPr>
              <a:t>2</a:t>
            </a:r>
            <a:r>
              <a:rPr lang="de-DE" altLang="de-DE" sz="2400">
                <a:latin typeface="Calibri" pitchFamily="34" charset="0"/>
              </a:rPr>
              <a:t> </a:t>
            </a:r>
            <a:br>
              <a:rPr lang="de-DE" altLang="de-DE" sz="2400">
                <a:latin typeface="Calibri" pitchFamily="34" charset="0"/>
              </a:rPr>
            </a:br>
            <a:r>
              <a:rPr lang="de-DE" altLang="de-DE" sz="2400">
                <a:latin typeface="Calibri" pitchFamily="34" charset="0"/>
              </a:rPr>
              <a:t>(20% of the European continent)</a:t>
            </a:r>
          </a:p>
          <a:p>
            <a:pPr eaLnBrk="0" hangingPunct="0">
              <a:lnSpc>
                <a:spcPct val="100000"/>
              </a:lnSpc>
              <a:spcBef>
                <a:spcPct val="50000"/>
              </a:spcBef>
              <a:buFontTx/>
              <a:buChar char="•"/>
            </a:pPr>
            <a:endParaRPr lang="de-DE" altLang="de-DE" sz="2400">
              <a:latin typeface="Calibri" pitchFamily="34" charset="0"/>
            </a:endParaRPr>
          </a:p>
          <a:p>
            <a:pPr eaLnBrk="0" hangingPunct="0">
              <a:lnSpc>
                <a:spcPct val="100000"/>
              </a:lnSpc>
              <a:spcBef>
                <a:spcPct val="50000"/>
              </a:spcBef>
              <a:buFontTx/>
              <a:buChar char="•"/>
            </a:pPr>
            <a:r>
              <a:rPr lang="de-DE" altLang="de-DE" sz="2400">
                <a:latin typeface="Calibri" pitchFamily="34" charset="0"/>
              </a:rPr>
              <a:t>85 million people in 14 countries</a:t>
            </a:r>
          </a:p>
          <a:p>
            <a:pPr eaLnBrk="0" hangingPunct="0">
              <a:lnSpc>
                <a:spcPct val="100000"/>
              </a:lnSpc>
              <a:spcBef>
                <a:spcPct val="50000"/>
              </a:spcBef>
              <a:buFontTx/>
              <a:buChar char="•"/>
            </a:pPr>
            <a:endParaRPr lang="de-DE" altLang="de-DE" sz="2400">
              <a:latin typeface="Calibri" pitchFamily="34" charset="0"/>
            </a:endParaRPr>
          </a:p>
          <a:p>
            <a:pPr eaLnBrk="0" hangingPunct="0">
              <a:lnSpc>
                <a:spcPct val="100000"/>
              </a:lnSpc>
              <a:spcBef>
                <a:spcPct val="50000"/>
              </a:spcBef>
              <a:buFontTx/>
              <a:buChar char="•"/>
            </a:pPr>
            <a:r>
              <a:rPr lang="de-DE" altLang="de-DE" sz="2400">
                <a:latin typeface="Calibri" pitchFamily="34" charset="0"/>
              </a:rPr>
              <a:t>Baltic Sea: 380 000 km</a:t>
            </a:r>
            <a:r>
              <a:rPr lang="de-DE" altLang="de-DE" sz="2400" baseline="30000">
                <a:latin typeface="Calibri" pitchFamily="34" charset="0"/>
              </a:rPr>
              <a:t>2</a:t>
            </a:r>
          </a:p>
          <a:p>
            <a:pPr marL="0" indent="0" eaLnBrk="0" hangingPunct="0">
              <a:lnSpc>
                <a:spcPct val="100000"/>
              </a:lnSpc>
              <a:spcBef>
                <a:spcPct val="50000"/>
              </a:spcBef>
            </a:pPr>
            <a:endParaRPr lang="de-DE" altLang="de-DE" sz="2400" baseline="30000">
              <a:latin typeface="Calibri" pitchFamily="34" charset="0"/>
            </a:endParaRPr>
          </a:p>
          <a:p>
            <a:pPr eaLnBrk="0" hangingPunct="0">
              <a:lnSpc>
                <a:spcPct val="100000"/>
              </a:lnSpc>
              <a:spcBef>
                <a:spcPct val="50000"/>
              </a:spcBef>
              <a:buFontTx/>
              <a:buChar char="•"/>
            </a:pPr>
            <a:endParaRPr lang="de-DE" altLang="de-DE" sz="2400" i="1" u="sng">
              <a:latin typeface="Calibri" pitchFamily="34" charset="0"/>
            </a:endParaRPr>
          </a:p>
        </p:txBody>
      </p:sp>
      <p:grpSp>
        <p:nvGrpSpPr>
          <p:cNvPr id="99338" name="Group 10"/>
          <p:cNvGrpSpPr>
            <a:grpSpLocks/>
          </p:cNvGrpSpPr>
          <p:nvPr/>
        </p:nvGrpSpPr>
        <p:grpSpPr bwMode="auto">
          <a:xfrm>
            <a:off x="3978276" y="3563939"/>
            <a:ext cx="1852613" cy="1148579"/>
            <a:chOff x="2064" y="1933"/>
            <a:chExt cx="998" cy="656"/>
          </a:xfrm>
        </p:grpSpPr>
        <p:sp>
          <p:nvSpPr>
            <p:cNvPr id="99339" name="Oval 11"/>
            <p:cNvSpPr>
              <a:spLocks noChangeArrowheads="1"/>
            </p:cNvSpPr>
            <p:nvPr/>
          </p:nvSpPr>
          <p:spPr bwMode="auto">
            <a:xfrm>
              <a:off x="2245" y="1933"/>
              <a:ext cx="181" cy="181"/>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9340" name="Text Box 12"/>
            <p:cNvSpPr txBox="1">
              <a:spLocks noChangeArrowheads="1"/>
            </p:cNvSpPr>
            <p:nvPr/>
          </p:nvSpPr>
          <p:spPr bwMode="auto">
            <a:xfrm>
              <a:off x="2064" y="2160"/>
              <a:ext cx="998" cy="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spAutoFit/>
            </a:bodyPr>
            <a:lstStyle>
              <a:lvl1pPr defTabSz="1042988">
                <a:defRPr>
                  <a:solidFill>
                    <a:schemeClr val="tx1"/>
                  </a:solidFill>
                  <a:latin typeface="Arial" charset="0"/>
                  <a:cs typeface="Arial" charset="0"/>
                </a:defRPr>
              </a:lvl1pPr>
              <a:lvl2pPr marL="522288" defTabSz="1042988">
                <a:defRPr>
                  <a:solidFill>
                    <a:schemeClr val="tx1"/>
                  </a:solidFill>
                  <a:latin typeface="Arial" charset="0"/>
                  <a:cs typeface="Arial" charset="0"/>
                </a:defRPr>
              </a:lvl2pPr>
              <a:lvl3pPr marL="1042988" defTabSz="1042988">
                <a:defRPr>
                  <a:solidFill>
                    <a:schemeClr val="tx1"/>
                  </a:solidFill>
                  <a:latin typeface="Arial" charset="0"/>
                  <a:cs typeface="Arial" charset="0"/>
                </a:defRPr>
              </a:lvl3pPr>
              <a:lvl4pPr marL="1565275" defTabSz="1042988">
                <a:defRPr>
                  <a:solidFill>
                    <a:schemeClr val="tx1"/>
                  </a:solidFill>
                  <a:latin typeface="Arial" charset="0"/>
                  <a:cs typeface="Arial" charset="0"/>
                </a:defRPr>
              </a:lvl4pPr>
              <a:lvl5pPr marL="2085975" defTabSz="1042988">
                <a:defRPr>
                  <a:solidFill>
                    <a:schemeClr val="tx1"/>
                  </a:solidFill>
                  <a:latin typeface="Arial" charset="0"/>
                  <a:cs typeface="Arial" charset="0"/>
                </a:defRPr>
              </a:lvl5pPr>
              <a:lvl6pPr marL="2543175" defTabSz="1042988" fontAlgn="base">
                <a:spcBef>
                  <a:spcPct val="0"/>
                </a:spcBef>
                <a:spcAft>
                  <a:spcPct val="0"/>
                </a:spcAft>
                <a:defRPr>
                  <a:solidFill>
                    <a:schemeClr val="tx1"/>
                  </a:solidFill>
                  <a:latin typeface="Arial" charset="0"/>
                  <a:cs typeface="Arial" charset="0"/>
                </a:defRPr>
              </a:lvl6pPr>
              <a:lvl7pPr marL="3000375" defTabSz="1042988" fontAlgn="base">
                <a:spcBef>
                  <a:spcPct val="0"/>
                </a:spcBef>
                <a:spcAft>
                  <a:spcPct val="0"/>
                </a:spcAft>
                <a:defRPr>
                  <a:solidFill>
                    <a:schemeClr val="tx1"/>
                  </a:solidFill>
                  <a:latin typeface="Arial" charset="0"/>
                  <a:cs typeface="Arial" charset="0"/>
                </a:defRPr>
              </a:lvl7pPr>
              <a:lvl8pPr marL="3457575" defTabSz="1042988" fontAlgn="base">
                <a:spcBef>
                  <a:spcPct val="0"/>
                </a:spcBef>
                <a:spcAft>
                  <a:spcPct val="0"/>
                </a:spcAft>
                <a:defRPr>
                  <a:solidFill>
                    <a:schemeClr val="tx1"/>
                  </a:solidFill>
                  <a:latin typeface="Arial" charset="0"/>
                  <a:cs typeface="Arial" charset="0"/>
                </a:defRPr>
              </a:lvl8pPr>
              <a:lvl9pPr marL="3914775" defTabSz="1042988" fontAlgn="base">
                <a:spcBef>
                  <a:spcPct val="0"/>
                </a:spcBef>
                <a:spcAft>
                  <a:spcPct val="0"/>
                </a:spcAft>
                <a:defRPr>
                  <a:solidFill>
                    <a:schemeClr val="tx1"/>
                  </a:solidFill>
                  <a:latin typeface="Arial" charset="0"/>
                  <a:cs typeface="Arial" charset="0"/>
                </a:defRPr>
              </a:lvl9pPr>
            </a:lstStyle>
            <a:p>
              <a:pPr>
                <a:lnSpc>
                  <a:spcPct val="100000"/>
                </a:lnSpc>
                <a:buFontTx/>
                <a:buNone/>
              </a:pPr>
              <a:r>
                <a:rPr lang="de-DE" altLang="de-DE" sz="1400" b="1"/>
                <a:t>St. Petersburg:</a:t>
              </a:r>
              <a:br>
                <a:rPr lang="de-DE" altLang="de-DE" sz="1400" b="1"/>
              </a:br>
              <a:r>
                <a:rPr lang="de-DE" altLang="de-DE" sz="1400" b="1"/>
                <a:t>Northernmost city with &gt; 1 million</a:t>
              </a:r>
            </a:p>
          </p:txBody>
        </p:sp>
      </p:grpSp>
      <p:sp>
        <p:nvSpPr>
          <p:cNvPr id="12" name="Rectangle 7"/>
          <p:cNvSpPr>
            <a:spLocks noChangeArrowheads="1"/>
          </p:cNvSpPr>
          <p:nvPr/>
        </p:nvSpPr>
        <p:spPr bwMode="gray">
          <a:xfrm>
            <a:off x="1386261" y="311150"/>
            <a:ext cx="4703763"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804">
              <a:lnSpc>
                <a:spcPct val="100000"/>
              </a:lnSpc>
            </a:pPr>
            <a:r>
              <a:rPr lang="en-US" sz="2100" b="1"/>
              <a:t>The Baltic Sea region</a:t>
            </a:r>
            <a:endParaRPr lang="de-DE" sz="2100" b="1"/>
          </a:p>
        </p:txBody>
      </p:sp>
      <p:pic>
        <p:nvPicPr>
          <p:cNvPr id="13"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07467" cy="133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3804581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338"/>
                                        </p:tgtEl>
                                        <p:attrNameLst>
                                          <p:attrName>style.visibility</p:attrName>
                                        </p:attrNameLst>
                                      </p:cBhvr>
                                      <p:to>
                                        <p:strVal val="visible"/>
                                      </p:to>
                                    </p:set>
                                    <p:animEffect transition="in" filter="fade">
                                      <p:cBhvr>
                                        <p:cTn id="7" dur="500"/>
                                        <p:tgtEl>
                                          <p:spTgt spid="99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8"/>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chemeClr val="accent1"/>
                </a:solidFill>
                <a:latin typeface="Candara" pitchFamily="34" charset="0"/>
              </a:rPr>
              <a:t>Events</a:t>
            </a:r>
          </a:p>
        </p:txBody>
      </p:sp>
      <p:sp>
        <p:nvSpPr>
          <p:cNvPr id="3" name="Rechteck 2"/>
          <p:cNvSpPr/>
          <p:nvPr/>
        </p:nvSpPr>
        <p:spPr>
          <a:xfrm>
            <a:off x="666892" y="1692399"/>
            <a:ext cx="1802096" cy="418128"/>
          </a:xfrm>
          <a:prstGeom prst="rect">
            <a:avLst/>
          </a:prstGeom>
        </p:spPr>
        <p:txBody>
          <a:bodyPr wrap="none">
            <a:spAutoFit/>
          </a:bodyPr>
          <a:lstStyle/>
          <a:p>
            <a:pPr>
              <a:spcAft>
                <a:spcPts val="580"/>
              </a:spcAft>
            </a:pPr>
            <a:r>
              <a:rPr lang="en-US" sz="1764" b="1" kern="0" dirty="0">
                <a:solidFill>
                  <a:srgbClr val="000000"/>
                </a:solidFill>
                <a:latin typeface="Candara" pitchFamily="34" charset="0"/>
                <a:cs typeface="Times New Roman" pitchFamily="18" charset="0"/>
              </a:rPr>
              <a:t>Summer Schools</a:t>
            </a:r>
          </a:p>
        </p:txBody>
      </p:sp>
      <p:sp>
        <p:nvSpPr>
          <p:cNvPr id="4" name="Rechteck 3"/>
          <p:cNvSpPr/>
          <p:nvPr/>
        </p:nvSpPr>
        <p:spPr>
          <a:xfrm>
            <a:off x="666891" y="2789598"/>
            <a:ext cx="2520421" cy="743922"/>
          </a:xfrm>
          <a:prstGeom prst="rect">
            <a:avLst/>
          </a:prstGeom>
        </p:spPr>
        <p:txBody>
          <a:bodyPr>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Workshops and Seminars</a:t>
            </a:r>
          </a:p>
        </p:txBody>
      </p:sp>
      <p:sp>
        <p:nvSpPr>
          <p:cNvPr id="5" name="Rechteck 4"/>
          <p:cNvSpPr/>
          <p:nvPr/>
        </p:nvSpPr>
        <p:spPr>
          <a:xfrm>
            <a:off x="666891" y="4262165"/>
            <a:ext cx="2735570" cy="418128"/>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Topical Conferences</a:t>
            </a:r>
          </a:p>
        </p:txBody>
      </p:sp>
      <p:sp>
        <p:nvSpPr>
          <p:cNvPr id="6" name="Rechteck 5"/>
          <p:cNvSpPr/>
          <p:nvPr/>
        </p:nvSpPr>
        <p:spPr>
          <a:xfrm>
            <a:off x="774466" y="5431704"/>
            <a:ext cx="2167333" cy="743922"/>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Baltic Earth Conferences</a:t>
            </a:r>
            <a:endParaRPr lang="en-US" sz="1764" kern="0" dirty="0">
              <a:solidFill>
                <a:schemeClr val="bg1">
                  <a:lumMod val="85000"/>
                </a:schemeClr>
              </a:solidFill>
              <a:latin typeface="Candara" pitchFamily="34" charset="0"/>
              <a:cs typeface="Times New Roman" pitchFamily="18" charset="0"/>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984" y="436153"/>
            <a:ext cx="2539436" cy="6910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descr="C:\Users\reckerma\AppData\Local\Temp\nupwmjxq.rx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3832" y="436153"/>
            <a:ext cx="3047268" cy="6555467"/>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p:cNvSpPr/>
          <p:nvPr/>
        </p:nvSpPr>
        <p:spPr bwMode="auto">
          <a:xfrm>
            <a:off x="4338588" y="7293310"/>
            <a:ext cx="1824517" cy="21419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19414532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8"/>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chemeClr val="accent1"/>
                </a:solidFill>
                <a:latin typeface="Candara" pitchFamily="34" charset="0"/>
              </a:rPr>
              <a:t>Events</a:t>
            </a: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8062" y="203214"/>
            <a:ext cx="792370" cy="836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582455" y="1841526"/>
            <a:ext cx="1802096" cy="418128"/>
          </a:xfrm>
          <a:prstGeom prst="rect">
            <a:avLst/>
          </a:prstGeom>
        </p:spPr>
        <p:txBody>
          <a:bodyPr wrap="none">
            <a:spAutoFit/>
          </a:bodyPr>
          <a:lstStyle/>
          <a:p>
            <a:pPr>
              <a:spcAft>
                <a:spcPts val="580"/>
              </a:spcAft>
            </a:pPr>
            <a:r>
              <a:rPr lang="en-US" sz="1764" b="1" kern="0" dirty="0">
                <a:solidFill>
                  <a:srgbClr val="000000"/>
                </a:solidFill>
                <a:latin typeface="Candara" pitchFamily="34" charset="0"/>
                <a:cs typeface="Times New Roman" pitchFamily="18" charset="0"/>
              </a:rPr>
              <a:t>Summer Schools</a:t>
            </a:r>
          </a:p>
        </p:txBody>
      </p:sp>
      <p:sp>
        <p:nvSpPr>
          <p:cNvPr id="4" name="Rechteck 3"/>
          <p:cNvSpPr/>
          <p:nvPr/>
        </p:nvSpPr>
        <p:spPr>
          <a:xfrm>
            <a:off x="582454" y="2938725"/>
            <a:ext cx="2520421" cy="743922"/>
          </a:xfrm>
          <a:prstGeom prst="rect">
            <a:avLst/>
          </a:prstGeom>
        </p:spPr>
        <p:txBody>
          <a:bodyPr>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Workshops and Seminars</a:t>
            </a:r>
          </a:p>
        </p:txBody>
      </p:sp>
      <p:sp>
        <p:nvSpPr>
          <p:cNvPr id="5" name="Rechteck 4"/>
          <p:cNvSpPr/>
          <p:nvPr/>
        </p:nvSpPr>
        <p:spPr>
          <a:xfrm>
            <a:off x="582454" y="4411292"/>
            <a:ext cx="2735570" cy="418128"/>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Topical Conferences</a:t>
            </a:r>
          </a:p>
        </p:txBody>
      </p:sp>
      <p:sp>
        <p:nvSpPr>
          <p:cNvPr id="6" name="Rechteck 5"/>
          <p:cNvSpPr/>
          <p:nvPr/>
        </p:nvSpPr>
        <p:spPr>
          <a:xfrm>
            <a:off x="690029" y="5580831"/>
            <a:ext cx="2167333" cy="743922"/>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Baltic Earth Conferences</a:t>
            </a:r>
            <a:endParaRPr lang="en-US" sz="1764" kern="0" dirty="0">
              <a:solidFill>
                <a:schemeClr val="bg1">
                  <a:lumMod val="85000"/>
                </a:schemeClr>
              </a:solidFill>
              <a:latin typeface="Candara" pitchFamily="34" charset="0"/>
              <a:cs typeface="Times New Roman" pitchFamily="18" charset="0"/>
            </a:endParaRPr>
          </a:p>
        </p:txBody>
      </p:sp>
      <p:pic>
        <p:nvPicPr>
          <p:cNvPr id="2050" name="Picture 2" descr="C:\Users\reckerma\AppData\Local\Temp\rxynqi04.bzj.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5598" y="1345497"/>
            <a:ext cx="5950822" cy="5965829"/>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p:cNvSpPr/>
          <p:nvPr/>
        </p:nvSpPr>
        <p:spPr bwMode="auto">
          <a:xfrm>
            <a:off x="4314270" y="7293310"/>
            <a:ext cx="1896525"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2" name="Grafik 1"/>
          <p:cNvPicPr>
            <a:picLocks noChangeAspect="1"/>
          </p:cNvPicPr>
          <p:nvPr/>
        </p:nvPicPr>
        <p:blipFill>
          <a:blip r:embed="rId5"/>
          <a:stretch>
            <a:fillRect/>
          </a:stretch>
        </p:blipFill>
        <p:spPr>
          <a:xfrm>
            <a:off x="1591077" y="1562916"/>
            <a:ext cx="8759970" cy="5449835"/>
          </a:xfrm>
          <a:prstGeom prst="rect">
            <a:avLst/>
          </a:prstGeom>
        </p:spPr>
      </p:pic>
    </p:spTree>
    <p:extLst>
      <p:ext uri="{BB962C8B-B14F-4D97-AF65-F5344CB8AC3E}">
        <p14:creationId xmlns:p14="http://schemas.microsoft.com/office/powerpoint/2010/main" val="351083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8"/>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chemeClr val="accent1"/>
                </a:solidFill>
                <a:latin typeface="Candara" pitchFamily="34" charset="0"/>
              </a:rPr>
              <a:t>Events</a:t>
            </a:r>
          </a:p>
        </p:txBody>
      </p:sp>
      <p:sp>
        <p:nvSpPr>
          <p:cNvPr id="3" name="Rechteck 2"/>
          <p:cNvSpPr/>
          <p:nvPr/>
        </p:nvSpPr>
        <p:spPr>
          <a:xfrm>
            <a:off x="623773" y="1858937"/>
            <a:ext cx="1802096" cy="418128"/>
          </a:xfrm>
          <a:prstGeom prst="rect">
            <a:avLst/>
          </a:prstGeom>
        </p:spPr>
        <p:txBody>
          <a:bodyPr wrap="non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Summer Schools</a:t>
            </a:r>
          </a:p>
        </p:txBody>
      </p:sp>
      <p:sp>
        <p:nvSpPr>
          <p:cNvPr id="4" name="Rechteck 3"/>
          <p:cNvSpPr/>
          <p:nvPr/>
        </p:nvSpPr>
        <p:spPr>
          <a:xfrm>
            <a:off x="623772" y="2956136"/>
            <a:ext cx="2520421" cy="743922"/>
          </a:xfrm>
          <a:prstGeom prst="rect">
            <a:avLst/>
          </a:prstGeom>
        </p:spPr>
        <p:txBody>
          <a:bodyPr>
            <a:spAutoFit/>
          </a:bodyPr>
          <a:lstStyle/>
          <a:p>
            <a:pPr>
              <a:spcAft>
                <a:spcPts val="580"/>
              </a:spcAft>
            </a:pPr>
            <a:r>
              <a:rPr lang="en-US" sz="1764" b="1" kern="0" dirty="0">
                <a:latin typeface="Candara" pitchFamily="34" charset="0"/>
                <a:cs typeface="Times New Roman" pitchFamily="18" charset="0"/>
              </a:rPr>
              <a:t>Workshops and Seminars</a:t>
            </a:r>
          </a:p>
        </p:txBody>
      </p:sp>
      <p:sp>
        <p:nvSpPr>
          <p:cNvPr id="5" name="Rechteck 4"/>
          <p:cNvSpPr/>
          <p:nvPr/>
        </p:nvSpPr>
        <p:spPr>
          <a:xfrm>
            <a:off x="623772" y="4428703"/>
            <a:ext cx="2735570" cy="418128"/>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Topical Conferences</a:t>
            </a:r>
          </a:p>
        </p:txBody>
      </p:sp>
      <p:sp>
        <p:nvSpPr>
          <p:cNvPr id="6" name="Rechteck 5"/>
          <p:cNvSpPr/>
          <p:nvPr/>
        </p:nvSpPr>
        <p:spPr>
          <a:xfrm>
            <a:off x="731347" y="5598242"/>
            <a:ext cx="2167333" cy="743922"/>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Baltic Earth Conferences</a:t>
            </a:r>
            <a:endParaRPr lang="en-US" sz="1764" kern="0" dirty="0">
              <a:solidFill>
                <a:schemeClr val="bg1">
                  <a:lumMod val="85000"/>
                </a:schemeClr>
              </a:solidFill>
              <a:latin typeface="Candara" pitchFamily="34" charset="0"/>
              <a:cs typeface="Times New Roman" pitchFamily="18" charset="0"/>
            </a:endParaRPr>
          </a:p>
        </p:txBody>
      </p:sp>
      <p:pic>
        <p:nvPicPr>
          <p:cNvPr id="6146" name="Picture 2" descr="C:\Users\reckerma\AppData\Local\Temp\vuqd24cr.wd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0540" y="2880852"/>
            <a:ext cx="5186882" cy="26403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6786" y="5643624"/>
            <a:ext cx="5924109" cy="18925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descr="C:\Users\reckerma\AppData\Local\Temp\yvozye3p.x0j.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5599" y="316008"/>
            <a:ext cx="5504450" cy="24618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Rechteck 12"/>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19101536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8"/>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chemeClr val="accent1"/>
                </a:solidFill>
                <a:latin typeface="Candara" pitchFamily="34" charset="0"/>
              </a:rPr>
              <a:t>Events</a:t>
            </a:r>
          </a:p>
        </p:txBody>
      </p:sp>
      <p:sp>
        <p:nvSpPr>
          <p:cNvPr id="3" name="Rechteck 2"/>
          <p:cNvSpPr/>
          <p:nvPr/>
        </p:nvSpPr>
        <p:spPr>
          <a:xfrm>
            <a:off x="690030" y="1931961"/>
            <a:ext cx="1802096" cy="418128"/>
          </a:xfrm>
          <a:prstGeom prst="rect">
            <a:avLst/>
          </a:prstGeom>
        </p:spPr>
        <p:txBody>
          <a:bodyPr wrap="non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Summer Schools</a:t>
            </a:r>
          </a:p>
        </p:txBody>
      </p:sp>
      <p:sp>
        <p:nvSpPr>
          <p:cNvPr id="4" name="Rechteck 3"/>
          <p:cNvSpPr/>
          <p:nvPr/>
        </p:nvSpPr>
        <p:spPr>
          <a:xfrm>
            <a:off x="690029" y="3029160"/>
            <a:ext cx="2520421" cy="743922"/>
          </a:xfrm>
          <a:prstGeom prst="rect">
            <a:avLst/>
          </a:prstGeom>
        </p:spPr>
        <p:txBody>
          <a:bodyPr>
            <a:spAutoFit/>
          </a:bodyPr>
          <a:lstStyle/>
          <a:p>
            <a:pPr>
              <a:spcAft>
                <a:spcPts val="580"/>
              </a:spcAft>
            </a:pPr>
            <a:r>
              <a:rPr lang="en-US" sz="1764" b="1" kern="0" dirty="0">
                <a:latin typeface="Candara" pitchFamily="34" charset="0"/>
                <a:cs typeface="Times New Roman" pitchFamily="18" charset="0"/>
              </a:rPr>
              <a:t>Workshops and Seminars</a:t>
            </a:r>
          </a:p>
        </p:txBody>
      </p:sp>
      <p:sp>
        <p:nvSpPr>
          <p:cNvPr id="5" name="Rechteck 4"/>
          <p:cNvSpPr/>
          <p:nvPr/>
        </p:nvSpPr>
        <p:spPr>
          <a:xfrm>
            <a:off x="690029" y="4501727"/>
            <a:ext cx="2735570" cy="418128"/>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Topical Conferences</a:t>
            </a:r>
          </a:p>
        </p:txBody>
      </p:sp>
      <p:sp>
        <p:nvSpPr>
          <p:cNvPr id="6" name="Rechteck 5"/>
          <p:cNvSpPr/>
          <p:nvPr/>
        </p:nvSpPr>
        <p:spPr>
          <a:xfrm>
            <a:off x="797604" y="5671266"/>
            <a:ext cx="2167333" cy="743922"/>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Baltic Earth Conferences</a:t>
            </a:r>
            <a:endParaRPr lang="en-US" sz="1764" kern="0" dirty="0">
              <a:solidFill>
                <a:schemeClr val="bg1">
                  <a:lumMod val="85000"/>
                </a:schemeClr>
              </a:solidFill>
              <a:latin typeface="Candara" pitchFamily="34" charset="0"/>
              <a:cs typeface="Times New Roman" pitchFamily="18" charset="0"/>
            </a:endParaRPr>
          </a:p>
        </p:txBody>
      </p:sp>
      <p:pic>
        <p:nvPicPr>
          <p:cNvPr id="6148" name="Picture 4" descr="C:\Users\reckerma\AppData\Local\Temp\qji2tju2.ky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5598" y="468710"/>
            <a:ext cx="2802233" cy="656091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150" name="Picture 6" descr="C:\Users\reckerma\AppData\Local\Temp\jtdpjn1o.dhj.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8191" y="468710"/>
            <a:ext cx="2887982" cy="653209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hteck 11"/>
          <p:cNvSpPr/>
          <p:nvPr/>
        </p:nvSpPr>
        <p:spPr bwMode="auto">
          <a:xfrm>
            <a:off x="4314271" y="7293310"/>
            <a:ext cx="1913560"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
        <p:nvSpPr>
          <p:cNvPr id="2" name="Textfeld 1"/>
          <p:cNvSpPr txBox="1"/>
          <p:nvPr/>
        </p:nvSpPr>
        <p:spPr>
          <a:xfrm rot="20442244">
            <a:off x="6069563" y="3315824"/>
            <a:ext cx="3965845" cy="1421928"/>
          </a:xfrm>
          <a:prstGeom prst="rect">
            <a:avLst/>
          </a:prstGeom>
          <a:solidFill>
            <a:schemeClr val="bg1"/>
          </a:solidFill>
          <a:ln>
            <a:solidFill>
              <a:schemeClr val="tx1"/>
            </a:solidFill>
          </a:ln>
        </p:spPr>
        <p:txBody>
          <a:bodyPr wrap="square" rtlCol="0">
            <a:spAutoFit/>
          </a:bodyPr>
          <a:lstStyle/>
          <a:p>
            <a:pPr algn="ctr"/>
            <a:r>
              <a:rPr lang="de-DE" sz="1800" b="1" dirty="0" smtClean="0">
                <a:solidFill>
                  <a:srgbClr val="C00000"/>
                </a:solidFill>
              </a:rPr>
              <a:t>Baltic Earth-</a:t>
            </a:r>
            <a:r>
              <a:rPr lang="de-DE" sz="1800" b="1" dirty="0" err="1" smtClean="0">
                <a:solidFill>
                  <a:srgbClr val="C00000"/>
                </a:solidFill>
              </a:rPr>
              <a:t>MedCORDEX</a:t>
            </a:r>
            <a:r>
              <a:rPr lang="de-DE" sz="1800" b="1" dirty="0" smtClean="0">
                <a:solidFill>
                  <a:srgbClr val="C00000"/>
                </a:solidFill>
              </a:rPr>
              <a:t> Workshop on Regional </a:t>
            </a:r>
            <a:r>
              <a:rPr lang="de-DE" sz="1800" b="1" dirty="0" err="1" smtClean="0">
                <a:solidFill>
                  <a:srgbClr val="C00000"/>
                </a:solidFill>
              </a:rPr>
              <a:t>Coupled</a:t>
            </a:r>
            <a:r>
              <a:rPr lang="de-DE" sz="1800" b="1" dirty="0" smtClean="0">
                <a:solidFill>
                  <a:srgbClr val="C00000"/>
                </a:solidFill>
              </a:rPr>
              <a:t> </a:t>
            </a:r>
            <a:r>
              <a:rPr lang="de-DE" sz="1800" b="1" dirty="0" err="1" smtClean="0">
                <a:solidFill>
                  <a:srgbClr val="C00000"/>
                </a:solidFill>
              </a:rPr>
              <a:t>Modelling</a:t>
            </a:r>
            <a:endParaRPr lang="de-DE" sz="1800" b="1" dirty="0">
              <a:solidFill>
                <a:srgbClr val="C00000"/>
              </a:solidFill>
            </a:endParaRPr>
          </a:p>
          <a:p>
            <a:pPr algn="ctr"/>
            <a:r>
              <a:rPr lang="de-DE" sz="1800" b="1" dirty="0" smtClean="0">
                <a:solidFill>
                  <a:schemeClr val="accent1"/>
                </a:solidFill>
              </a:rPr>
              <a:t>Mallorca, Spain</a:t>
            </a:r>
          </a:p>
          <a:p>
            <a:pPr algn="ctr"/>
            <a:r>
              <a:rPr lang="de-DE" sz="1800" b="1" dirty="0" smtClean="0">
                <a:solidFill>
                  <a:srgbClr val="008000"/>
                </a:solidFill>
              </a:rPr>
              <a:t>March 2018</a:t>
            </a:r>
            <a:endParaRPr lang="de-DE" sz="1800" b="1" dirty="0">
              <a:solidFill>
                <a:srgbClr val="008000"/>
              </a:solidFill>
            </a:endParaRPr>
          </a:p>
        </p:txBody>
      </p:sp>
    </p:spTree>
    <p:extLst>
      <p:ext uri="{BB962C8B-B14F-4D97-AF65-F5344CB8AC3E}">
        <p14:creationId xmlns:p14="http://schemas.microsoft.com/office/powerpoint/2010/main" val="252781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8"/>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chemeClr val="accent1"/>
                </a:solidFill>
                <a:latin typeface="Candara" pitchFamily="34" charset="0"/>
              </a:rPr>
              <a:t>Events</a:t>
            </a: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1077" y="286483"/>
            <a:ext cx="671683" cy="70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524849" y="1841526"/>
            <a:ext cx="1802096" cy="418128"/>
          </a:xfrm>
          <a:prstGeom prst="rect">
            <a:avLst/>
          </a:prstGeom>
        </p:spPr>
        <p:txBody>
          <a:bodyPr wrap="non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Summer Schools</a:t>
            </a:r>
          </a:p>
        </p:txBody>
      </p:sp>
      <p:sp>
        <p:nvSpPr>
          <p:cNvPr id="4" name="Rechteck 3"/>
          <p:cNvSpPr/>
          <p:nvPr/>
        </p:nvSpPr>
        <p:spPr>
          <a:xfrm>
            <a:off x="524848" y="2938725"/>
            <a:ext cx="2520421" cy="743922"/>
          </a:xfrm>
          <a:prstGeom prst="rect">
            <a:avLst/>
          </a:prstGeom>
        </p:spPr>
        <p:txBody>
          <a:bodyPr>
            <a:spAutoFit/>
          </a:bodyPr>
          <a:lstStyle/>
          <a:p>
            <a:pPr>
              <a:spcAft>
                <a:spcPts val="580"/>
              </a:spcAft>
            </a:pPr>
            <a:r>
              <a:rPr lang="en-US" sz="1764" b="1" kern="0" dirty="0">
                <a:latin typeface="Candara" pitchFamily="34" charset="0"/>
                <a:cs typeface="Times New Roman" pitchFamily="18" charset="0"/>
              </a:rPr>
              <a:t>Workshops and Seminars</a:t>
            </a:r>
          </a:p>
        </p:txBody>
      </p:sp>
      <p:sp>
        <p:nvSpPr>
          <p:cNvPr id="5" name="Rechteck 4"/>
          <p:cNvSpPr/>
          <p:nvPr/>
        </p:nvSpPr>
        <p:spPr>
          <a:xfrm>
            <a:off x="524848" y="4411292"/>
            <a:ext cx="2735570" cy="418128"/>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Topical Conferences</a:t>
            </a:r>
          </a:p>
        </p:txBody>
      </p:sp>
      <p:sp>
        <p:nvSpPr>
          <p:cNvPr id="6" name="Rechteck 5"/>
          <p:cNvSpPr/>
          <p:nvPr/>
        </p:nvSpPr>
        <p:spPr>
          <a:xfrm>
            <a:off x="632423" y="5580831"/>
            <a:ext cx="2167333" cy="743922"/>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Baltic Earth Conferences</a:t>
            </a:r>
            <a:endParaRPr lang="en-US" sz="1764" kern="0" dirty="0">
              <a:solidFill>
                <a:schemeClr val="bg1">
                  <a:lumMod val="85000"/>
                </a:schemeClr>
              </a:solidFill>
              <a:latin typeface="Candara" pitchFamily="34" charset="0"/>
              <a:cs typeface="Times New Roman" pitchFamily="18" charset="0"/>
            </a:endParaRPr>
          </a:p>
        </p:txBody>
      </p:sp>
      <p:pic>
        <p:nvPicPr>
          <p:cNvPr id="10" name="Picture 19" descr="Logo_Signature_Cover_PP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564"/>
          <a:stretch/>
        </p:blipFill>
        <p:spPr bwMode="auto">
          <a:xfrm>
            <a:off x="8715888" y="1669352"/>
            <a:ext cx="2101057" cy="107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2111" y="995490"/>
            <a:ext cx="5196130" cy="1753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2696" y="995489"/>
            <a:ext cx="2338445" cy="1753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uppieren 1"/>
          <p:cNvGrpSpPr/>
          <p:nvPr/>
        </p:nvGrpSpPr>
        <p:grpSpPr>
          <a:xfrm>
            <a:off x="2799756" y="2836315"/>
            <a:ext cx="4608512" cy="1993105"/>
            <a:chOff x="2261943" y="3436522"/>
            <a:chExt cx="6840071" cy="3395464"/>
          </a:xfrm>
        </p:grpSpPr>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4078" y="3436522"/>
              <a:ext cx="2400456" cy="332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79872" y="6484240"/>
              <a:ext cx="674109" cy="347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descr="V:\Baltic Earth\Baltic Earth\Corporate\Logo\Final\png\BalticEarthMain_logo_transp.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61943" y="3436522"/>
              <a:ext cx="528500" cy="632194"/>
            </a:xfrm>
            <a:prstGeom prst="rect">
              <a:avLst/>
            </a:prstGeom>
            <a:noFill/>
            <a:extLst>
              <a:ext uri="{909E8E84-426E-40DD-AFC4-6F175D3DCCD1}">
                <a14:hiddenFill xmlns:a14="http://schemas.microsoft.com/office/drawing/2010/main">
                  <a:solidFill>
                    <a:srgbClr val="FFFFFF"/>
                  </a:solidFill>
                </a14:hiddenFill>
              </a:ext>
            </a:extLst>
          </p:spPr>
        </p:pic>
        <p:sp>
          <p:nvSpPr>
            <p:cNvPr id="23" name="Platshållare för innehåll 2"/>
            <p:cNvSpPr txBox="1">
              <a:spLocks/>
            </p:cNvSpPr>
            <p:nvPr/>
          </p:nvSpPr>
          <p:spPr>
            <a:xfrm>
              <a:off x="4860032" y="3436522"/>
              <a:ext cx="4241982" cy="3016814"/>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0" indent="0">
                <a:spcAft>
                  <a:spcPts val="580"/>
                </a:spcAft>
                <a:tabLst/>
              </a:pPr>
              <a:r>
                <a:rPr lang="en-US" sz="1400" kern="0" dirty="0">
                  <a:solidFill>
                    <a:srgbClr val="7030A0"/>
                  </a:solidFill>
                  <a:cs typeface="Times New Roman" pitchFamily="18" charset="0"/>
                </a:rPr>
                <a:t>Joint Baltic Earth-ESA Workshop on</a:t>
              </a:r>
            </a:p>
            <a:p>
              <a:pPr marL="0" indent="0">
                <a:spcAft>
                  <a:spcPts val="580"/>
                </a:spcAft>
                <a:tabLst/>
              </a:pPr>
              <a:r>
                <a:rPr lang="en-US" sz="1400" b="1" kern="0" dirty="0">
                  <a:solidFill>
                    <a:srgbClr val="7030A0"/>
                  </a:solidFill>
                  <a:cs typeface="Times New Roman" pitchFamily="18" charset="0"/>
                </a:rPr>
                <a:t>Remote Sensing applications </a:t>
              </a:r>
              <a:br>
                <a:rPr lang="en-US" sz="1400" b="1" kern="0" dirty="0">
                  <a:solidFill>
                    <a:srgbClr val="7030A0"/>
                  </a:solidFill>
                  <a:cs typeface="Times New Roman" pitchFamily="18" charset="0"/>
                </a:rPr>
              </a:br>
              <a:r>
                <a:rPr lang="en-US" sz="1400" b="1" kern="0" dirty="0">
                  <a:solidFill>
                    <a:srgbClr val="7030A0"/>
                  </a:solidFill>
                  <a:cs typeface="Times New Roman" pitchFamily="18" charset="0"/>
                </a:rPr>
                <a:t>in the Baltic Sea region</a:t>
              </a:r>
            </a:p>
            <a:p>
              <a:pPr marL="0" indent="0">
                <a:spcAft>
                  <a:spcPts val="580"/>
                </a:spcAft>
                <a:tabLst/>
              </a:pPr>
              <a:r>
                <a:rPr lang="en-US" sz="1400" kern="0" dirty="0">
                  <a:solidFill>
                    <a:srgbClr val="7030A0"/>
                  </a:solidFill>
                  <a:cs typeface="Times New Roman" pitchFamily="18" charset="0"/>
                </a:rPr>
                <a:t>Helsinki, Finland</a:t>
              </a:r>
            </a:p>
            <a:p>
              <a:pPr marL="0" indent="0">
                <a:spcAft>
                  <a:spcPts val="580"/>
                </a:spcAft>
                <a:tabLst/>
              </a:pPr>
              <a:r>
                <a:rPr lang="en-US" sz="1400" b="1" kern="0" dirty="0">
                  <a:solidFill>
                    <a:srgbClr val="7030A0"/>
                  </a:solidFill>
                  <a:cs typeface="Times New Roman" pitchFamily="18" charset="0"/>
                </a:rPr>
                <a:t>29-31 March 2017</a:t>
              </a:r>
            </a:p>
            <a:p>
              <a:pPr marL="0" indent="0">
                <a:spcAft>
                  <a:spcPts val="580"/>
                </a:spcAft>
                <a:tabLst/>
              </a:pPr>
              <a:endParaRPr lang="en-US" sz="1764" kern="0" dirty="0">
                <a:solidFill>
                  <a:srgbClr val="7030A0"/>
                </a:solidFill>
                <a:cs typeface="Times New Roman" pitchFamily="18" charset="0"/>
              </a:endParaRPr>
            </a:p>
          </p:txBody>
        </p:sp>
      </p:grpSp>
      <p:sp>
        <p:nvSpPr>
          <p:cNvPr id="17" name="Rechteck 16"/>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grpSp>
        <p:nvGrpSpPr>
          <p:cNvPr id="13" name="Gruppieren 12"/>
          <p:cNvGrpSpPr/>
          <p:nvPr/>
        </p:nvGrpSpPr>
        <p:grpSpPr>
          <a:xfrm>
            <a:off x="4070368" y="4603753"/>
            <a:ext cx="4698984" cy="2238839"/>
            <a:chOff x="4070368" y="4603753"/>
            <a:chExt cx="4698984" cy="2238839"/>
          </a:xfrm>
        </p:grpSpPr>
        <p:pic>
          <p:nvPicPr>
            <p:cNvPr id="7" name="Grafik 6"/>
            <p:cNvPicPr>
              <a:picLocks noChangeAspect="1"/>
            </p:cNvPicPr>
            <p:nvPr/>
          </p:nvPicPr>
          <p:blipFill>
            <a:blip r:embed="rId10"/>
            <a:stretch>
              <a:fillRect/>
            </a:stretch>
          </p:blipFill>
          <p:spPr>
            <a:xfrm>
              <a:off x="7331077" y="4603753"/>
              <a:ext cx="1438275" cy="1438275"/>
            </a:xfrm>
            <a:prstGeom prst="rect">
              <a:avLst/>
            </a:prstGeom>
          </p:spPr>
        </p:pic>
        <p:pic>
          <p:nvPicPr>
            <p:cNvPr id="8" name="Grafik 7"/>
            <p:cNvPicPr>
              <a:picLocks noChangeAspect="1"/>
            </p:cNvPicPr>
            <p:nvPr/>
          </p:nvPicPr>
          <p:blipFill>
            <a:blip r:embed="rId11"/>
            <a:stretch>
              <a:fillRect/>
            </a:stretch>
          </p:blipFill>
          <p:spPr>
            <a:xfrm>
              <a:off x="7331077" y="6109167"/>
              <a:ext cx="1438275" cy="733425"/>
            </a:xfrm>
            <a:prstGeom prst="rect">
              <a:avLst/>
            </a:prstGeom>
          </p:spPr>
        </p:pic>
        <p:sp>
          <p:nvSpPr>
            <p:cNvPr id="12" name="Textfeld 11"/>
            <p:cNvSpPr txBox="1"/>
            <p:nvPr/>
          </p:nvSpPr>
          <p:spPr>
            <a:xfrm>
              <a:off x="4070368" y="5641489"/>
              <a:ext cx="2952328" cy="683264"/>
            </a:xfrm>
            <a:prstGeom prst="rect">
              <a:avLst/>
            </a:prstGeom>
            <a:noFill/>
          </p:spPr>
          <p:txBody>
            <a:bodyPr wrap="square" rtlCol="0">
              <a:spAutoFit/>
            </a:bodyPr>
            <a:lstStyle/>
            <a:p>
              <a:r>
                <a:rPr lang="de-DE" dirty="0" err="1" smtClean="0"/>
                <a:t>Regularly</a:t>
              </a:r>
              <a:r>
                <a:rPr lang="de-DE" dirty="0" smtClean="0"/>
                <a:t> </a:t>
              </a:r>
              <a:r>
                <a:rPr lang="de-DE" dirty="0" err="1" smtClean="0"/>
                <a:t>organizing</a:t>
              </a:r>
              <a:r>
                <a:rPr lang="de-DE" dirty="0" smtClean="0"/>
                <a:t> </a:t>
              </a:r>
              <a:r>
                <a:rPr lang="de-DE" dirty="0" err="1" smtClean="0"/>
                <a:t>sessions</a:t>
              </a:r>
              <a:r>
                <a:rPr lang="de-DE" dirty="0" smtClean="0"/>
                <a:t> at large international </a:t>
              </a:r>
              <a:r>
                <a:rPr lang="de-DE" dirty="0" err="1" smtClean="0"/>
                <a:t>conferences</a:t>
              </a:r>
              <a:endParaRPr lang="de-DE" dirty="0"/>
            </a:p>
          </p:txBody>
        </p:sp>
      </p:grpSp>
    </p:spTree>
    <p:extLst>
      <p:ext uri="{BB962C8B-B14F-4D97-AF65-F5344CB8AC3E}">
        <p14:creationId xmlns:p14="http://schemas.microsoft.com/office/powerpoint/2010/main" val="223113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8"/>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chemeClr val="accent1"/>
                </a:solidFill>
                <a:latin typeface="Candara" pitchFamily="34" charset="0"/>
              </a:rPr>
              <a:t>Events</a:t>
            </a:r>
          </a:p>
        </p:txBody>
      </p:sp>
      <p:sp>
        <p:nvSpPr>
          <p:cNvPr id="3" name="Rechteck 2"/>
          <p:cNvSpPr/>
          <p:nvPr/>
        </p:nvSpPr>
        <p:spPr>
          <a:xfrm>
            <a:off x="619779" y="1841526"/>
            <a:ext cx="1802096" cy="418128"/>
          </a:xfrm>
          <a:prstGeom prst="rect">
            <a:avLst/>
          </a:prstGeom>
        </p:spPr>
        <p:txBody>
          <a:bodyPr wrap="non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Summer Schools</a:t>
            </a:r>
          </a:p>
        </p:txBody>
      </p:sp>
      <p:sp>
        <p:nvSpPr>
          <p:cNvPr id="4" name="Rechteck 3"/>
          <p:cNvSpPr/>
          <p:nvPr/>
        </p:nvSpPr>
        <p:spPr>
          <a:xfrm>
            <a:off x="619778" y="2938725"/>
            <a:ext cx="2520421" cy="743922"/>
          </a:xfrm>
          <a:prstGeom prst="rect">
            <a:avLst/>
          </a:prstGeom>
        </p:spPr>
        <p:txBody>
          <a:bodyPr>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Workshops and Seminars</a:t>
            </a:r>
          </a:p>
        </p:txBody>
      </p:sp>
      <p:sp>
        <p:nvSpPr>
          <p:cNvPr id="5" name="Rechteck 4"/>
          <p:cNvSpPr/>
          <p:nvPr/>
        </p:nvSpPr>
        <p:spPr>
          <a:xfrm>
            <a:off x="619778" y="4411292"/>
            <a:ext cx="2735570" cy="418128"/>
          </a:xfrm>
          <a:prstGeom prst="rect">
            <a:avLst/>
          </a:prstGeom>
        </p:spPr>
        <p:txBody>
          <a:bodyPr wrap="square">
            <a:spAutoFit/>
          </a:bodyPr>
          <a:lstStyle/>
          <a:p>
            <a:pPr>
              <a:spcAft>
                <a:spcPts val="580"/>
              </a:spcAft>
            </a:pPr>
            <a:r>
              <a:rPr lang="en-US" sz="1764" b="1" kern="0" dirty="0">
                <a:latin typeface="Candara" pitchFamily="34" charset="0"/>
                <a:cs typeface="Times New Roman" pitchFamily="18" charset="0"/>
              </a:rPr>
              <a:t>Topical Conferences</a:t>
            </a:r>
          </a:p>
        </p:txBody>
      </p:sp>
      <p:sp>
        <p:nvSpPr>
          <p:cNvPr id="6" name="Rechteck 5"/>
          <p:cNvSpPr/>
          <p:nvPr/>
        </p:nvSpPr>
        <p:spPr>
          <a:xfrm>
            <a:off x="727353" y="5580831"/>
            <a:ext cx="2167333" cy="743922"/>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Baltic Earth Conferences</a:t>
            </a:r>
            <a:endParaRPr lang="en-US" sz="1764" kern="0" dirty="0">
              <a:solidFill>
                <a:schemeClr val="bg1">
                  <a:lumMod val="85000"/>
                </a:schemeClr>
              </a:solidFill>
              <a:latin typeface="Candara" pitchFamily="34" charset="0"/>
              <a:cs typeface="Times New Roman" pitchFamily="18" charset="0"/>
            </a:endParaRPr>
          </a:p>
        </p:txBody>
      </p:sp>
      <p:pic>
        <p:nvPicPr>
          <p:cNvPr id="5122" name="Picture 2" descr="C:\Users\reckerma\AppData\Local\Temp\gyi0v5kx.4w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1896" y="342975"/>
            <a:ext cx="2802611" cy="67652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124" name="Picture 4" descr="C:\Users\reckerma\AppData\Local\Temp\lkpeq0qo.4n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5760" y="342975"/>
            <a:ext cx="2724644" cy="676521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hteck 11"/>
          <p:cNvSpPr/>
          <p:nvPr/>
        </p:nvSpPr>
        <p:spPr bwMode="auto">
          <a:xfrm>
            <a:off x="4314271" y="7293310"/>
            <a:ext cx="1850236"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29631850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8"/>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chemeClr val="accent1"/>
                </a:solidFill>
                <a:latin typeface="Candara" pitchFamily="34" charset="0"/>
              </a:rPr>
              <a:t>Events</a:t>
            </a:r>
          </a:p>
        </p:txBody>
      </p:sp>
      <p:sp>
        <p:nvSpPr>
          <p:cNvPr id="3" name="Rechteck 2"/>
          <p:cNvSpPr/>
          <p:nvPr/>
        </p:nvSpPr>
        <p:spPr>
          <a:xfrm>
            <a:off x="582455" y="1913534"/>
            <a:ext cx="1802096" cy="418128"/>
          </a:xfrm>
          <a:prstGeom prst="rect">
            <a:avLst/>
          </a:prstGeom>
        </p:spPr>
        <p:txBody>
          <a:bodyPr wrap="non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Summer Schools</a:t>
            </a:r>
          </a:p>
        </p:txBody>
      </p:sp>
      <p:sp>
        <p:nvSpPr>
          <p:cNvPr id="4" name="Rechteck 3"/>
          <p:cNvSpPr/>
          <p:nvPr/>
        </p:nvSpPr>
        <p:spPr>
          <a:xfrm>
            <a:off x="582454" y="3010733"/>
            <a:ext cx="2520421" cy="743922"/>
          </a:xfrm>
          <a:prstGeom prst="rect">
            <a:avLst/>
          </a:prstGeom>
        </p:spPr>
        <p:txBody>
          <a:bodyPr>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Workshops and Seminars</a:t>
            </a:r>
          </a:p>
        </p:txBody>
      </p:sp>
      <p:sp>
        <p:nvSpPr>
          <p:cNvPr id="5" name="Rechteck 4"/>
          <p:cNvSpPr/>
          <p:nvPr/>
        </p:nvSpPr>
        <p:spPr>
          <a:xfrm>
            <a:off x="582454" y="4483300"/>
            <a:ext cx="2735570" cy="418128"/>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Topical Conferences</a:t>
            </a:r>
          </a:p>
        </p:txBody>
      </p:sp>
      <p:sp>
        <p:nvSpPr>
          <p:cNvPr id="6" name="Rechteck 5"/>
          <p:cNvSpPr/>
          <p:nvPr/>
        </p:nvSpPr>
        <p:spPr>
          <a:xfrm>
            <a:off x="690029" y="5652839"/>
            <a:ext cx="2167333" cy="743922"/>
          </a:xfrm>
          <a:prstGeom prst="rect">
            <a:avLst/>
          </a:prstGeom>
        </p:spPr>
        <p:txBody>
          <a:bodyPr wrap="square">
            <a:spAutoFit/>
          </a:bodyPr>
          <a:lstStyle/>
          <a:p>
            <a:pPr>
              <a:spcAft>
                <a:spcPts val="580"/>
              </a:spcAft>
            </a:pPr>
            <a:r>
              <a:rPr lang="en-US" sz="1764" b="1" kern="0" dirty="0">
                <a:latin typeface="Candara" pitchFamily="34" charset="0"/>
                <a:cs typeface="Times New Roman" pitchFamily="18" charset="0"/>
              </a:rPr>
              <a:t>Baltic Earth Conferences</a:t>
            </a:r>
            <a:endParaRPr lang="en-US" sz="1764" kern="0" dirty="0">
              <a:latin typeface="Candara" pitchFamily="34" charset="0"/>
              <a:cs typeface="Times New Roman" pitchFamily="18" charset="0"/>
            </a:endParaRPr>
          </a:p>
        </p:txBody>
      </p:sp>
      <p:pic>
        <p:nvPicPr>
          <p:cNvPr id="4098" name="Picture 2" descr="C:\Users\reckerma\AppData\Local\Temp\abelttdo.jm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5598" y="468710"/>
            <a:ext cx="5256138" cy="6803015"/>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40590179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reckerma\AppData\Local\Temp\vemd0l3m.1e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6287" y="86516"/>
            <a:ext cx="3733800" cy="72485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bwMode="gray">
          <a:xfrm>
            <a:off x="690029" y="295618"/>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chemeClr val="accent1"/>
                </a:solidFill>
                <a:latin typeface="Candara" pitchFamily="34" charset="0"/>
              </a:rPr>
              <a:t>Events</a:t>
            </a: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1116" y="1481671"/>
            <a:ext cx="12422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690029" y="914640"/>
            <a:ext cx="1802096" cy="418128"/>
          </a:xfrm>
          <a:prstGeom prst="rect">
            <a:avLst/>
          </a:prstGeom>
        </p:spPr>
        <p:txBody>
          <a:bodyPr wrap="non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Summer Schools</a:t>
            </a:r>
          </a:p>
        </p:txBody>
      </p:sp>
      <p:sp>
        <p:nvSpPr>
          <p:cNvPr id="4" name="Rechteck 3"/>
          <p:cNvSpPr/>
          <p:nvPr/>
        </p:nvSpPr>
        <p:spPr>
          <a:xfrm>
            <a:off x="690028" y="2011839"/>
            <a:ext cx="2520421" cy="743922"/>
          </a:xfrm>
          <a:prstGeom prst="rect">
            <a:avLst/>
          </a:prstGeom>
        </p:spPr>
        <p:txBody>
          <a:bodyPr>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Workshops and Seminars</a:t>
            </a:r>
          </a:p>
        </p:txBody>
      </p:sp>
      <p:sp>
        <p:nvSpPr>
          <p:cNvPr id="5" name="Rechteck 4"/>
          <p:cNvSpPr/>
          <p:nvPr/>
        </p:nvSpPr>
        <p:spPr>
          <a:xfrm>
            <a:off x="690028" y="3484406"/>
            <a:ext cx="2735570" cy="418128"/>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Topical Conferences</a:t>
            </a:r>
          </a:p>
        </p:txBody>
      </p:sp>
      <p:sp>
        <p:nvSpPr>
          <p:cNvPr id="6" name="Rechteck 5"/>
          <p:cNvSpPr/>
          <p:nvPr/>
        </p:nvSpPr>
        <p:spPr>
          <a:xfrm>
            <a:off x="797603" y="4653945"/>
            <a:ext cx="2167333" cy="743922"/>
          </a:xfrm>
          <a:prstGeom prst="rect">
            <a:avLst/>
          </a:prstGeom>
        </p:spPr>
        <p:txBody>
          <a:bodyPr wrap="square">
            <a:spAutoFit/>
          </a:bodyPr>
          <a:lstStyle/>
          <a:p>
            <a:pPr>
              <a:spcAft>
                <a:spcPts val="580"/>
              </a:spcAft>
            </a:pPr>
            <a:r>
              <a:rPr lang="en-US" sz="1764" b="1" kern="0" dirty="0">
                <a:latin typeface="Candara" pitchFamily="34" charset="0"/>
                <a:cs typeface="Times New Roman" pitchFamily="18" charset="0"/>
              </a:rPr>
              <a:t>Baltic Earth Conferences</a:t>
            </a:r>
            <a:endParaRPr lang="en-US" sz="1764" kern="0" dirty="0">
              <a:latin typeface="Candara" pitchFamily="34" charset="0"/>
              <a:cs typeface="Times New Roman" pitchFamily="18" charset="0"/>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671" y="14102"/>
            <a:ext cx="7428293" cy="7421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llipse 6"/>
          <p:cNvSpPr/>
          <p:nvPr/>
        </p:nvSpPr>
        <p:spPr bwMode="auto">
          <a:xfrm>
            <a:off x="5348271" y="3060551"/>
            <a:ext cx="194939" cy="186519"/>
          </a:xfrm>
          <a:prstGeom prst="ellipse">
            <a:avLst/>
          </a:prstGeom>
          <a:solidFill>
            <a:srgbClr val="C00000"/>
          </a:solidFill>
          <a:ln w="3175"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13" name="Rechteck 12"/>
          <p:cNvSpPr/>
          <p:nvPr/>
        </p:nvSpPr>
        <p:spPr bwMode="auto">
          <a:xfrm>
            <a:off x="4314270" y="7293310"/>
            <a:ext cx="2040541"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
        <p:nvSpPr>
          <p:cNvPr id="14" name="Rechteck 13"/>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381741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276208" y="305061"/>
            <a:ext cx="8076123"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FF0000"/>
                </a:solidFill>
                <a:latin typeface="Candara" pitchFamily="34" charset="0"/>
              </a:rPr>
              <a:t>Baltic Earth Science Plan </a:t>
            </a:r>
            <a:r>
              <a:rPr lang="en-US" sz="2800" b="1" kern="0" dirty="0">
                <a:solidFill>
                  <a:srgbClr val="000000"/>
                </a:solidFill>
                <a:latin typeface="Candara" pitchFamily="34" charset="0"/>
              </a:rPr>
              <a:t>and </a:t>
            </a:r>
            <a:r>
              <a:rPr lang="en-US" sz="2800" b="1" kern="0" dirty="0">
                <a:solidFill>
                  <a:srgbClr val="FF0000"/>
                </a:solidFill>
                <a:latin typeface="Candara" pitchFamily="34" charset="0"/>
              </a:rPr>
              <a:t>Grand Challenges</a:t>
            </a:r>
          </a:p>
        </p:txBody>
      </p:sp>
      <p:sp>
        <p:nvSpPr>
          <p:cNvPr id="10" name="Platshållare för innehåll 2"/>
          <p:cNvSpPr txBox="1">
            <a:spLocks/>
          </p:cNvSpPr>
          <p:nvPr/>
        </p:nvSpPr>
        <p:spPr>
          <a:xfrm>
            <a:off x="718679" y="1960164"/>
            <a:ext cx="9050706" cy="4666934"/>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6387" indent="-176387">
              <a:spcAft>
                <a:spcPts val="1323"/>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Flexible science plan with a continuously on-going definition of core research questions which are identified to be key scientific issues, so-called “</a:t>
            </a:r>
            <a:r>
              <a:rPr lang="en-US" sz="2646" b="1" kern="0" dirty="0">
                <a:solidFill>
                  <a:srgbClr val="000000"/>
                </a:solidFill>
                <a:latin typeface="Calibri" panose="020F0502020204030204" pitchFamily="34" charset="0"/>
                <a:cs typeface="Times New Roman" pitchFamily="18" charset="0"/>
              </a:rPr>
              <a:t>Grand Challenges</a:t>
            </a:r>
            <a:r>
              <a:rPr lang="en-US" sz="2646" kern="0" dirty="0">
                <a:solidFill>
                  <a:srgbClr val="000000"/>
                </a:solidFill>
                <a:latin typeface="Calibri" panose="020F0502020204030204" pitchFamily="34" charset="0"/>
                <a:cs typeface="Times New Roman" pitchFamily="18" charset="0"/>
              </a:rPr>
              <a:t>” (GCs)</a:t>
            </a:r>
          </a:p>
          <a:p>
            <a:pPr marL="176387" indent="-176387">
              <a:spcAft>
                <a:spcPts val="1323"/>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New Grand Challenges will be identified at conferences and by using </a:t>
            </a:r>
            <a:r>
              <a:rPr lang="en-US" sz="2646" b="1" kern="0" dirty="0">
                <a:solidFill>
                  <a:srgbClr val="000000"/>
                </a:solidFill>
                <a:latin typeface="Calibri" panose="020F0502020204030204" pitchFamily="34" charset="0"/>
                <a:cs typeface="Times New Roman" pitchFamily="18" charset="0"/>
              </a:rPr>
              <a:t>assessments of existing research </a:t>
            </a:r>
            <a:r>
              <a:rPr lang="en-US" sz="2646" kern="0" dirty="0">
                <a:solidFill>
                  <a:srgbClr val="000000"/>
                </a:solidFill>
                <a:latin typeface="Calibri" panose="020F0502020204030204" pitchFamily="34" charset="0"/>
                <a:cs typeface="Times New Roman" pitchFamily="18" charset="0"/>
              </a:rPr>
              <a:t>by dedicated working groups. Grand Challenges are envisaged to be research foci for periods of about 3-4 years (then terminated or updated).</a:t>
            </a:r>
          </a:p>
          <a:p>
            <a:pPr marL="176387" indent="-176387">
              <a:spcAft>
                <a:spcPts val="580"/>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The human impact will be assessed at all levels, wherever possible and </a:t>
            </a:r>
            <a:r>
              <a:rPr lang="en-US" sz="2646" kern="0" dirty="0" err="1">
                <a:solidFill>
                  <a:srgbClr val="000000"/>
                </a:solidFill>
                <a:latin typeface="Calibri" panose="020F0502020204030204" pitchFamily="34" charset="0"/>
                <a:cs typeface="Times New Roman" pitchFamily="18" charset="0"/>
              </a:rPr>
              <a:t>senseful</a:t>
            </a:r>
            <a:endParaRPr lang="en-US" sz="2646" kern="0" dirty="0">
              <a:solidFill>
                <a:srgbClr val="000000"/>
              </a:solidFill>
              <a:latin typeface="Calibri" panose="020F0502020204030204" pitchFamily="34" charset="0"/>
              <a:cs typeface="Times New Roman" pitchFamily="18" charset="0"/>
            </a:endParaRPr>
          </a:p>
          <a:p>
            <a:pPr marL="176387" indent="-176387">
              <a:spcAft>
                <a:spcPts val="580"/>
              </a:spcAft>
              <a:buFont typeface="Arial" pitchFamily="34" charset="0"/>
              <a:buChar char="•"/>
              <a:tabLst/>
            </a:pPr>
            <a:endParaRPr lang="en-US" sz="1764" kern="0" dirty="0">
              <a:solidFill>
                <a:srgbClr val="000000"/>
              </a:solidFill>
              <a:latin typeface="Calibri" panose="020F0502020204030204" pitchFamily="34" charset="0"/>
              <a:cs typeface="Times New Roman" pitchFamily="18" charset="0"/>
            </a:endParaRP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14777916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12" name="Platshållare för innehåll 2"/>
          <p:cNvSpPr txBox="1">
            <a:spLocks/>
          </p:cNvSpPr>
          <p:nvPr/>
        </p:nvSpPr>
        <p:spPr>
          <a:xfrm>
            <a:off x="738188" y="1980431"/>
            <a:ext cx="9215872" cy="3871719"/>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9454" indent="-179454">
              <a:spcBef>
                <a:spcPts val="1323"/>
              </a:spcBef>
              <a:spcAft>
                <a:spcPts val="0"/>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GC1: Salinity dynamics</a:t>
            </a:r>
          </a:p>
          <a:p>
            <a:pPr marL="179454" indent="-179454">
              <a:spcBef>
                <a:spcPts val="1323"/>
              </a:spcBef>
              <a:spcAft>
                <a:spcPts val="0"/>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GC2: Land-Sea biogeochemical linkages</a:t>
            </a:r>
          </a:p>
          <a:p>
            <a:pPr marL="179454" indent="-179454">
              <a:spcBef>
                <a:spcPts val="1323"/>
              </a:spcBef>
              <a:spcAft>
                <a:spcPts val="0"/>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GC3: Natural hazards and extreme events </a:t>
            </a:r>
          </a:p>
          <a:p>
            <a:pPr marL="179454" indent="-179454">
              <a:spcBef>
                <a:spcPts val="1323"/>
              </a:spcBef>
              <a:spcAft>
                <a:spcPts val="0"/>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GC4: Sea level and coastal dynamics of the Baltic Sea</a:t>
            </a:r>
          </a:p>
          <a:p>
            <a:pPr marL="179454" indent="-179454">
              <a:spcBef>
                <a:spcPts val="1323"/>
              </a:spcBef>
              <a:spcAft>
                <a:spcPts val="0"/>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GC5: Regional variability of water and energy exchanges</a:t>
            </a:r>
          </a:p>
          <a:p>
            <a:pPr marL="179454" indent="-179454">
              <a:spcBef>
                <a:spcPts val="1323"/>
              </a:spcBef>
              <a:spcAft>
                <a:spcPts val="0"/>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GC6: Multiple drivers of regional Earth system </a:t>
            </a:r>
            <a:r>
              <a:rPr lang="en-US" sz="2646" kern="0" dirty="0" smtClean="0">
                <a:solidFill>
                  <a:srgbClr val="000000"/>
                </a:solidFill>
                <a:latin typeface="Calibri" panose="020F0502020204030204" pitchFamily="34" charset="0"/>
                <a:cs typeface="Times New Roman" pitchFamily="18" charset="0"/>
              </a:rPr>
              <a:t>changes</a:t>
            </a:r>
            <a:endParaRPr lang="en-US" sz="1764" kern="0" dirty="0">
              <a:solidFill>
                <a:srgbClr val="000000"/>
              </a:solidFill>
              <a:latin typeface="Calibri" panose="020F0502020204030204" pitchFamily="34" charset="0"/>
              <a:cs typeface="Times New Roman" pitchFamily="18" charset="0"/>
            </a:endParaRPr>
          </a:p>
        </p:txBody>
      </p:sp>
      <p:sp>
        <p:nvSpPr>
          <p:cNvPr id="13" name="Rectangle 2"/>
          <p:cNvSpPr txBox="1">
            <a:spLocks noChangeArrowheads="1"/>
          </p:cNvSpPr>
          <p:nvPr/>
        </p:nvSpPr>
        <p:spPr bwMode="gray">
          <a:xfrm>
            <a:off x="822973" y="376109"/>
            <a:ext cx="5842799"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FF0000"/>
                </a:solidFill>
                <a:latin typeface="Candara" pitchFamily="34" charset="0"/>
              </a:rPr>
              <a:t>Currently: 6 Grand Challenges</a:t>
            </a:r>
          </a:p>
        </p:txBody>
      </p:sp>
      <p:sp>
        <p:nvSpPr>
          <p:cNvPr id="8" name="Rechteck 7"/>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07553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fld id="{235EEA36-A6CF-491D-8145-073C290052B0}" type="slidenum">
              <a:rPr lang="de-DE" altLang="de-DE"/>
              <a:pPr/>
              <a:t>3</a:t>
            </a:fld>
            <a:endParaRPr lang="de-DE" altLang="de-DE"/>
          </a:p>
        </p:txBody>
      </p:sp>
      <p:sp>
        <p:nvSpPr>
          <p:cNvPr id="12" name="Rectangle 7"/>
          <p:cNvSpPr>
            <a:spLocks noChangeArrowheads="1"/>
          </p:cNvSpPr>
          <p:nvPr/>
        </p:nvSpPr>
        <p:spPr bwMode="gray">
          <a:xfrm>
            <a:off x="1386261" y="311150"/>
            <a:ext cx="4703763"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804">
              <a:lnSpc>
                <a:spcPct val="100000"/>
              </a:lnSpc>
            </a:pPr>
            <a:r>
              <a:rPr lang="en-US" sz="2100" b="1"/>
              <a:t>The Baltic Sea region</a:t>
            </a:r>
            <a:endParaRPr lang="de-DE" sz="2100" b="1"/>
          </a:p>
        </p:txBody>
      </p:sp>
      <p:pic>
        <p:nvPicPr>
          <p:cNvPr id="13"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07467" cy="133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260477"/>
            <a:ext cx="7561262" cy="5337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val 26"/>
          <p:cNvSpPr>
            <a:spLocks noChangeArrowheads="1"/>
          </p:cNvSpPr>
          <p:nvPr/>
        </p:nvSpPr>
        <p:spPr bwMode="auto">
          <a:xfrm rot="-1640260">
            <a:off x="738188" y="2339975"/>
            <a:ext cx="3455987" cy="17287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p>
            <a:endParaRPr lang="de-DE"/>
          </a:p>
        </p:txBody>
      </p:sp>
      <p:sp>
        <p:nvSpPr>
          <p:cNvPr id="16" name="Rectangle 27"/>
          <p:cNvSpPr>
            <a:spLocks noChangeArrowheads="1"/>
          </p:cNvSpPr>
          <p:nvPr/>
        </p:nvSpPr>
        <p:spPr bwMode="gray">
          <a:xfrm>
            <a:off x="4560351" y="1331913"/>
            <a:ext cx="3095625" cy="593785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defTabSz="1042804">
              <a:tabLst>
                <a:tab pos="449184" algn="l"/>
                <a:tab pos="898366" algn="l"/>
                <a:tab pos="1347550" algn="l"/>
                <a:tab pos="1796733" algn="l"/>
              </a:tabLst>
            </a:pPr>
            <a:r>
              <a:rPr lang="en-US" sz="1800" b="1"/>
              <a:t>The North …</a:t>
            </a:r>
            <a:br>
              <a:rPr lang="en-US" sz="1800" b="1"/>
            </a:br>
            <a:endParaRPr lang="de-DE" sz="1800"/>
          </a:p>
          <a:p>
            <a:pPr marL="446009" lvl="1" indent="-444421" defTabSz="1042804">
              <a:buFont typeface="Wingdings 3" pitchFamily="18" charset="2"/>
              <a:buChar char="Ò"/>
              <a:tabLst>
                <a:tab pos="449184" algn="l"/>
                <a:tab pos="898366" algn="l"/>
                <a:tab pos="1347550" algn="l"/>
                <a:tab pos="1796733" algn="l"/>
              </a:tabLst>
            </a:pPr>
            <a:r>
              <a:rPr lang="en-US" sz="1800" b="1">
                <a:solidFill>
                  <a:schemeClr val="accent1"/>
                </a:solidFill>
              </a:rPr>
              <a:t>extensive forests, mostly coniferous</a:t>
            </a:r>
          </a:p>
          <a:p>
            <a:pPr marL="446009" lvl="1" indent="-444421" defTabSz="1042804">
              <a:buFont typeface="Wingdings 3" pitchFamily="18" charset="2"/>
              <a:buChar char="Ò"/>
              <a:tabLst>
                <a:tab pos="449184" algn="l"/>
                <a:tab pos="898366" algn="l"/>
                <a:tab pos="1347550" algn="l"/>
                <a:tab pos="1796733" algn="l"/>
              </a:tabLst>
            </a:pPr>
            <a:r>
              <a:rPr lang="en-US" sz="1800" b="1">
                <a:solidFill>
                  <a:schemeClr val="accent1"/>
                </a:solidFill>
              </a:rPr>
              <a:t>sparsely populated</a:t>
            </a:r>
          </a:p>
          <a:p>
            <a:pPr marL="446009" lvl="1" indent="-444421" defTabSz="1042804">
              <a:buFont typeface="Wingdings 3" pitchFamily="18" charset="2"/>
              <a:buChar char="Ò"/>
              <a:tabLst>
                <a:tab pos="449184" algn="l"/>
                <a:tab pos="898366" algn="l"/>
                <a:tab pos="1347550" algn="l"/>
                <a:tab pos="1796733" algn="l"/>
              </a:tabLst>
            </a:pPr>
            <a:r>
              <a:rPr lang="en-US" sz="1800" b="1">
                <a:solidFill>
                  <a:schemeClr val="accent1"/>
                </a:solidFill>
              </a:rPr>
              <a:t>mostly rocky coasts</a:t>
            </a:r>
          </a:p>
          <a:p>
            <a:pPr marL="446009" lvl="1" indent="-444421" defTabSz="1042804">
              <a:buFont typeface="Wingdings 3" pitchFamily="18" charset="2"/>
              <a:buChar char="Ò"/>
              <a:tabLst>
                <a:tab pos="449184" algn="l"/>
                <a:tab pos="898366" algn="l"/>
                <a:tab pos="1347550" algn="l"/>
                <a:tab pos="1796733" algn="l"/>
              </a:tabLst>
            </a:pPr>
            <a:r>
              <a:rPr lang="en-US" sz="1800" b="1">
                <a:solidFill>
                  <a:schemeClr val="accent1"/>
                </a:solidFill>
              </a:rPr>
              <a:t>subarctic climate in winter</a:t>
            </a:r>
            <a:endParaRPr lang="de-DE" sz="1800" b="1">
              <a:solidFill>
                <a:schemeClr val="accent1"/>
              </a:solidFill>
            </a:endParaRPr>
          </a:p>
        </p:txBody>
      </p:sp>
      <p:pic>
        <p:nvPicPr>
          <p:cNvPr id="17"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3187" y="1314451"/>
            <a:ext cx="2808288" cy="1457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3188" y="2771777"/>
            <a:ext cx="2832100" cy="16684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uppieren 2"/>
          <p:cNvGrpSpPr/>
          <p:nvPr/>
        </p:nvGrpSpPr>
        <p:grpSpPr>
          <a:xfrm>
            <a:off x="809625" y="3925094"/>
            <a:ext cx="9745664" cy="3491707"/>
            <a:chOff x="809625" y="3925093"/>
            <a:chExt cx="9745663" cy="3491707"/>
          </a:xfrm>
        </p:grpSpPr>
        <p:sp>
          <p:nvSpPr>
            <p:cNvPr id="14" name="Oval 25"/>
            <p:cNvSpPr>
              <a:spLocks noChangeArrowheads="1"/>
            </p:cNvSpPr>
            <p:nvPr/>
          </p:nvSpPr>
          <p:spPr bwMode="auto">
            <a:xfrm rot="-1640260">
              <a:off x="809625" y="4140200"/>
              <a:ext cx="2952750" cy="144145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19"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3188" y="4140200"/>
              <a:ext cx="2832100" cy="1873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3188" y="5653088"/>
              <a:ext cx="2832100" cy="1763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34"/>
            <p:cNvSpPr>
              <a:spLocks noChangeArrowheads="1"/>
            </p:cNvSpPr>
            <p:nvPr/>
          </p:nvSpPr>
          <p:spPr bwMode="gray">
            <a:xfrm>
              <a:off x="4591131" y="3925093"/>
              <a:ext cx="3095625" cy="208835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446009" lvl="1" indent="-444421" defTabSz="1042804">
                <a:tabLst>
                  <a:tab pos="449184" algn="l"/>
                  <a:tab pos="898366" algn="l"/>
                  <a:tab pos="1347550" algn="l"/>
                  <a:tab pos="1796733" algn="l"/>
                </a:tabLst>
              </a:pPr>
              <a:r>
                <a:rPr lang="en-US" sz="1800" b="1"/>
                <a:t>The South…</a:t>
              </a:r>
              <a:br>
                <a:rPr lang="en-US" sz="1800" b="1"/>
              </a:br>
              <a:endParaRPr lang="de-DE" sz="1800"/>
            </a:p>
            <a:p>
              <a:pPr marL="446009" lvl="1" indent="-444421" defTabSz="1042804">
                <a:buFont typeface="Wingdings 3" pitchFamily="18" charset="2"/>
                <a:buChar char="Ò"/>
                <a:tabLst>
                  <a:tab pos="449184" algn="l"/>
                  <a:tab pos="898366" algn="l"/>
                  <a:tab pos="1347550" algn="l"/>
                  <a:tab pos="1796733" algn="l"/>
                </a:tabLst>
              </a:pPr>
              <a:r>
                <a:rPr lang="en-US" sz="1800" b="1">
                  <a:solidFill>
                    <a:schemeClr val="accent1"/>
                  </a:solidFill>
                </a:rPr>
                <a:t>intense agriculture</a:t>
              </a:r>
            </a:p>
            <a:p>
              <a:pPr marL="446009" lvl="1" indent="-444421" defTabSz="1042804">
                <a:buFont typeface="Wingdings 3" pitchFamily="18" charset="2"/>
                <a:buChar char="Ò"/>
                <a:tabLst>
                  <a:tab pos="449184" algn="l"/>
                  <a:tab pos="898366" algn="l"/>
                  <a:tab pos="1347550" algn="l"/>
                  <a:tab pos="1796733" algn="l"/>
                </a:tabLst>
              </a:pPr>
              <a:r>
                <a:rPr lang="en-US" sz="1800" b="1">
                  <a:solidFill>
                    <a:schemeClr val="accent1"/>
                  </a:solidFill>
                </a:rPr>
                <a:t>densely populated</a:t>
              </a:r>
            </a:p>
            <a:p>
              <a:pPr marL="446009" lvl="1" indent="-444421" defTabSz="1042804">
                <a:buFont typeface="Wingdings 3" pitchFamily="18" charset="2"/>
                <a:buChar char="Ò"/>
                <a:tabLst>
                  <a:tab pos="449184" algn="l"/>
                  <a:tab pos="898366" algn="l"/>
                  <a:tab pos="1347550" algn="l"/>
                  <a:tab pos="1796733" algn="l"/>
                </a:tabLst>
              </a:pPr>
              <a:r>
                <a:rPr lang="en-US" sz="1800" b="1">
                  <a:solidFill>
                    <a:schemeClr val="accent1"/>
                  </a:solidFill>
                </a:rPr>
                <a:t>mostly sandy coasts</a:t>
              </a:r>
            </a:p>
            <a:p>
              <a:pPr marL="446009" lvl="1" indent="-444421" defTabSz="1042804">
                <a:buFont typeface="Wingdings 3" pitchFamily="18" charset="2"/>
                <a:buChar char="Ò"/>
                <a:tabLst>
                  <a:tab pos="449184" algn="l"/>
                  <a:tab pos="898366" algn="l"/>
                  <a:tab pos="1347550" algn="l"/>
                  <a:tab pos="1796733" algn="l"/>
                </a:tabLst>
              </a:pPr>
              <a:r>
                <a:rPr lang="en-US" sz="1800" b="1">
                  <a:solidFill>
                    <a:schemeClr val="accent1"/>
                  </a:solidFill>
                </a:rPr>
                <a:t>moderate climate in winter</a:t>
              </a:r>
            </a:p>
            <a:p>
              <a:pPr defTabSz="1042804">
                <a:tabLst>
                  <a:tab pos="449184" algn="l"/>
                  <a:tab pos="898366" algn="l"/>
                  <a:tab pos="1347550" algn="l"/>
                  <a:tab pos="1796733" algn="l"/>
                </a:tabLst>
              </a:pPr>
              <a:endParaRPr lang="de-DE" sz="1800" b="1">
                <a:solidFill>
                  <a:schemeClr val="accent1"/>
                </a:solidFill>
              </a:endParaRPr>
            </a:p>
          </p:txBody>
        </p:sp>
      </p:grpSp>
      <p:sp>
        <p:nvSpPr>
          <p:cNvPr id="21" name="Rechteck 20"/>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1584155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725083" y="435269"/>
            <a:ext cx="7859823"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C00000"/>
                </a:solidFill>
                <a:latin typeface="Candara" panose="020E0502030303020204" pitchFamily="34" charset="0"/>
                <a:cs typeface="Calibri" panose="020F0502020204030204" pitchFamily="34" charset="0"/>
              </a:rPr>
              <a:t>GC1: </a:t>
            </a:r>
            <a:r>
              <a:rPr lang="en-US" sz="2800" b="1" dirty="0">
                <a:solidFill>
                  <a:srgbClr val="C00000"/>
                </a:solidFill>
                <a:latin typeface="Candara" panose="020E0502030303020204" pitchFamily="34" charset="0"/>
                <a:cs typeface="Calibri" panose="020F0502020204030204" pitchFamily="34" charset="0"/>
              </a:rPr>
              <a:t>Salinity dynamics in the Baltic Sea</a:t>
            </a:r>
          </a:p>
        </p:txBody>
      </p:sp>
      <p:sp>
        <p:nvSpPr>
          <p:cNvPr id="10" name="Platshållare för innehåll 2"/>
          <p:cNvSpPr txBox="1">
            <a:spLocks/>
          </p:cNvSpPr>
          <p:nvPr/>
        </p:nvSpPr>
        <p:spPr>
          <a:xfrm>
            <a:off x="703679" y="2849452"/>
            <a:ext cx="4598562" cy="3642084"/>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Interrelation between decadal/climate variability and </a:t>
            </a:r>
            <a:r>
              <a:rPr lang="en-US" sz="1800" dirty="0" smtClean="0">
                <a:latin typeface="Calibri" panose="020F0502020204030204" pitchFamily="34" charset="0"/>
                <a:cs typeface="Calibri" panose="020F0502020204030204" pitchFamily="34" charset="0"/>
              </a:rPr>
              <a:t>salinity</a:t>
            </a:r>
            <a:endParaRPr lang="en-US" sz="1800" dirty="0">
              <a:latin typeface="Calibri" panose="020F0502020204030204" pitchFamily="34" charset="0"/>
              <a:cs typeface="Calibri" panose="020F0502020204030204" pitchFamily="34" charset="0"/>
            </a:endParaRP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Water mass exchange and major Baltic inflows </a:t>
            </a: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Regional salinity distribution/variability and associated circulation patterns (including salinity fluxes between the coastal areas and the open sea and within the sub‐basins</a:t>
            </a:r>
            <a:r>
              <a:rPr lang="en-US" sz="1800" dirty="0" smtClean="0">
                <a:latin typeface="Calibri" panose="020F0502020204030204" pitchFamily="34" charset="0"/>
                <a:cs typeface="Calibri" panose="020F0502020204030204" pitchFamily="34" charset="0"/>
              </a:rPr>
              <a:t>)</a:t>
            </a:r>
            <a:endParaRPr lang="en-US" sz="1800" dirty="0">
              <a:latin typeface="Calibri" panose="020F0502020204030204" pitchFamily="34" charset="0"/>
              <a:cs typeface="Calibri" panose="020F0502020204030204" pitchFamily="34" charset="0"/>
            </a:endParaRPr>
          </a:p>
        </p:txBody>
      </p:sp>
      <p:sp>
        <p:nvSpPr>
          <p:cNvPr id="13" name="Rectangle 2"/>
          <p:cNvSpPr txBox="1">
            <a:spLocks noChangeArrowheads="1"/>
          </p:cNvSpPr>
          <p:nvPr/>
        </p:nvSpPr>
        <p:spPr bwMode="gray">
          <a:xfrm>
            <a:off x="839408" y="1583400"/>
            <a:ext cx="8494960" cy="9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800" b="1" kern="0" dirty="0">
                <a:solidFill>
                  <a:srgbClr val="000000"/>
                </a:solidFill>
                <a:latin typeface="Calibri" panose="020F0502020204030204" pitchFamily="34" charset="0"/>
                <a:cs typeface="Calibri" panose="020F0502020204030204" pitchFamily="34" charset="0"/>
              </a:rPr>
              <a:t>Andreas Lehman, GEOMAR</a:t>
            </a:r>
            <a:br>
              <a:rPr lang="en-US" sz="1800" b="1" kern="0" dirty="0">
                <a:solidFill>
                  <a:srgbClr val="000000"/>
                </a:solidFill>
                <a:latin typeface="Calibri" panose="020F0502020204030204" pitchFamily="34" charset="0"/>
                <a:cs typeface="Calibri" panose="020F0502020204030204" pitchFamily="34" charset="0"/>
              </a:rPr>
            </a:br>
            <a:r>
              <a:rPr lang="en-US" sz="1800" b="1" kern="0" dirty="0">
                <a:solidFill>
                  <a:srgbClr val="000000"/>
                </a:solidFill>
                <a:latin typeface="Calibri" panose="020F0502020204030204" pitchFamily="34" charset="0"/>
                <a:cs typeface="Calibri" panose="020F0502020204030204" pitchFamily="34" charset="0"/>
              </a:rPr>
              <a:t>Kai Myrberg, FMI</a:t>
            </a:r>
            <a:br>
              <a:rPr lang="en-US" sz="1800" b="1" kern="0" dirty="0">
                <a:solidFill>
                  <a:srgbClr val="000000"/>
                </a:solidFill>
                <a:latin typeface="Calibri" panose="020F0502020204030204" pitchFamily="34" charset="0"/>
                <a:cs typeface="Calibri" panose="020F0502020204030204" pitchFamily="34" charset="0"/>
              </a:rPr>
            </a:br>
            <a:r>
              <a:rPr lang="en-US" sz="1800" b="1" kern="0" dirty="0" err="1">
                <a:solidFill>
                  <a:srgbClr val="000000"/>
                </a:solidFill>
                <a:latin typeface="Calibri" panose="020F0502020204030204" pitchFamily="34" charset="0"/>
                <a:cs typeface="Calibri" panose="020F0502020204030204" pitchFamily="34" charset="0"/>
              </a:rPr>
              <a:t>Piia</a:t>
            </a:r>
            <a:r>
              <a:rPr lang="en-US" sz="1800" b="1" kern="0" dirty="0">
                <a:solidFill>
                  <a:srgbClr val="000000"/>
                </a:solidFill>
                <a:latin typeface="Calibri" panose="020F0502020204030204" pitchFamily="34" charset="0"/>
                <a:cs typeface="Calibri" panose="020F0502020204030204" pitchFamily="34" charset="0"/>
              </a:rPr>
              <a:t> Post, University of </a:t>
            </a:r>
            <a:r>
              <a:rPr lang="en-US" sz="1800" b="1" kern="0" dirty="0" err="1">
                <a:solidFill>
                  <a:srgbClr val="000000"/>
                </a:solidFill>
                <a:latin typeface="Calibri" panose="020F0502020204030204" pitchFamily="34" charset="0"/>
                <a:cs typeface="Calibri" panose="020F0502020204030204" pitchFamily="34" charset="0"/>
              </a:rPr>
              <a:t>Tarttu</a:t>
            </a:r>
            <a:endParaRPr lang="en-US" sz="1800" b="1" kern="0" dirty="0">
              <a:solidFill>
                <a:srgbClr val="000000"/>
              </a:solidFill>
              <a:latin typeface="Calibri" panose="020F0502020204030204" pitchFamily="34" charset="0"/>
              <a:cs typeface="Calibri" panose="020F0502020204030204" pitchFamily="34" charset="0"/>
            </a:endParaRPr>
          </a:p>
        </p:txBody>
      </p:sp>
      <p:pic>
        <p:nvPicPr>
          <p:cNvPr id="14" name="Bildobjekt 13"/>
          <p:cNvPicPr>
            <a:picLocks noChangeAspect="1"/>
          </p:cNvPicPr>
          <p:nvPr/>
        </p:nvPicPr>
        <p:blipFill>
          <a:blip r:embed="rId3"/>
          <a:stretch>
            <a:fillRect/>
          </a:stretch>
        </p:blipFill>
        <p:spPr>
          <a:xfrm>
            <a:off x="5193186" y="3308583"/>
            <a:ext cx="5347829" cy="3306585"/>
          </a:xfrm>
          <a:prstGeom prst="rect">
            <a:avLst/>
          </a:prstGeom>
        </p:spPr>
      </p:pic>
      <p:sp>
        <p:nvSpPr>
          <p:cNvPr id="15" name="textruta 14"/>
          <p:cNvSpPr txBox="1"/>
          <p:nvPr/>
        </p:nvSpPr>
        <p:spPr>
          <a:xfrm>
            <a:off x="6128297" y="6833874"/>
            <a:ext cx="2953309" cy="458908"/>
          </a:xfrm>
          <a:prstGeom prst="rect">
            <a:avLst/>
          </a:prstGeom>
          <a:noFill/>
        </p:spPr>
        <p:txBody>
          <a:bodyPr wrap="none" rtlCol="0">
            <a:spAutoFit/>
          </a:bodyPr>
          <a:lstStyle/>
          <a:p>
            <a:r>
              <a:rPr lang="sv-SE" sz="1985" dirty="0"/>
              <a:t>Elken and Matthäus (2008)</a:t>
            </a:r>
          </a:p>
        </p:txBody>
      </p:sp>
      <p:sp>
        <p:nvSpPr>
          <p:cNvPr id="16" name="Rechteck 15"/>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25291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725083" y="435270"/>
            <a:ext cx="7859823"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C00000"/>
                </a:solidFill>
                <a:latin typeface="Candara" pitchFamily="34" charset="0"/>
              </a:rPr>
              <a:t>GC2: </a:t>
            </a:r>
            <a:r>
              <a:rPr lang="sv-SE" sz="2800" b="1" dirty="0">
                <a:solidFill>
                  <a:srgbClr val="C00000"/>
                </a:solidFill>
                <a:latin typeface="Candara" panose="020E0502030303020204" pitchFamily="34" charset="0"/>
              </a:rPr>
              <a:t>Land-Sea </a:t>
            </a:r>
            <a:r>
              <a:rPr lang="sv-SE" sz="2800" b="1" dirty="0" err="1">
                <a:solidFill>
                  <a:srgbClr val="C00000"/>
                </a:solidFill>
                <a:latin typeface="Candara" panose="020E0502030303020204" pitchFamily="34" charset="0"/>
              </a:rPr>
              <a:t>biogeochemical</a:t>
            </a:r>
            <a:r>
              <a:rPr lang="sv-SE" sz="2800" b="1" dirty="0">
                <a:solidFill>
                  <a:srgbClr val="C00000"/>
                </a:solidFill>
                <a:latin typeface="Candara" panose="020E0502030303020204" pitchFamily="34" charset="0"/>
              </a:rPr>
              <a:t> linkages</a:t>
            </a:r>
          </a:p>
        </p:txBody>
      </p:sp>
      <p:sp>
        <p:nvSpPr>
          <p:cNvPr id="10" name="Platshållare för innehåll 2"/>
          <p:cNvSpPr txBox="1">
            <a:spLocks/>
          </p:cNvSpPr>
          <p:nvPr/>
        </p:nvSpPr>
        <p:spPr>
          <a:xfrm>
            <a:off x="554019" y="2634278"/>
            <a:ext cx="4579244" cy="4519779"/>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C, N, P cycles studies for the understanding primary production mechanism and organic matter transformations in the Baltic Sea</a:t>
            </a: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Transformations and pathways of terrestrial organic matter, influence of the terrestrial input on the carbonate system</a:t>
            </a:r>
          </a:p>
          <a:p>
            <a:pPr marL="176387" indent="-176387">
              <a:spcAft>
                <a:spcPts val="580"/>
              </a:spcAft>
              <a:buFont typeface="Arial" pitchFamily="34" charset="0"/>
              <a:buChar char="•"/>
              <a:tabLst/>
            </a:pPr>
            <a:r>
              <a:rPr lang="en-US" sz="1800" dirty="0" smtClean="0">
                <a:latin typeface="Calibri" panose="020F0502020204030204" pitchFamily="34" charset="0"/>
                <a:cs typeface="Calibri" panose="020F0502020204030204" pitchFamily="34" charset="0"/>
              </a:rPr>
              <a:t>Extension </a:t>
            </a:r>
            <a:r>
              <a:rPr lang="en-US" sz="1800" dirty="0">
                <a:latin typeface="Calibri" panose="020F0502020204030204" pitchFamily="34" charset="0"/>
                <a:cs typeface="Calibri" panose="020F0502020204030204" pitchFamily="34" charset="0"/>
              </a:rPr>
              <a:t>of the databases with the missing terrestrial loads data of the key chemical substances (e.g. Neva River</a:t>
            </a:r>
            <a:r>
              <a:rPr lang="en-US" sz="1800" dirty="0" smtClean="0">
                <a:latin typeface="Calibri" panose="020F0502020204030204" pitchFamily="34" charset="0"/>
                <a:cs typeface="Calibri" panose="020F0502020204030204" pitchFamily="34" charset="0"/>
              </a:rPr>
              <a:t>)</a:t>
            </a:r>
            <a:endParaRPr lang="en-US" sz="1800" dirty="0">
              <a:latin typeface="Calibri" panose="020F0502020204030204" pitchFamily="34" charset="0"/>
              <a:cs typeface="Calibri" panose="020F0502020204030204" pitchFamily="34" charset="0"/>
            </a:endParaRPr>
          </a:p>
        </p:txBody>
      </p:sp>
      <p:sp>
        <p:nvSpPr>
          <p:cNvPr id="13" name="Rectangle 2"/>
          <p:cNvSpPr txBox="1">
            <a:spLocks noChangeArrowheads="1"/>
          </p:cNvSpPr>
          <p:nvPr/>
        </p:nvSpPr>
        <p:spPr bwMode="gray">
          <a:xfrm>
            <a:off x="703294" y="1377394"/>
            <a:ext cx="8494960" cy="9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800" b="1" kern="0" dirty="0" err="1">
                <a:solidFill>
                  <a:srgbClr val="000000"/>
                </a:solidFill>
                <a:latin typeface="Calibri" panose="020F0502020204030204" pitchFamily="34" charset="0"/>
                <a:cs typeface="Calibri" panose="020F0502020204030204" pitchFamily="34" charset="0"/>
              </a:rPr>
              <a:t>Gergor</a:t>
            </a:r>
            <a:r>
              <a:rPr lang="en-US" sz="1800" b="1" kern="0" dirty="0">
                <a:solidFill>
                  <a:srgbClr val="000000"/>
                </a:solidFill>
                <a:latin typeface="Calibri" panose="020F0502020204030204" pitchFamily="34" charset="0"/>
                <a:cs typeface="Calibri" panose="020F0502020204030204" pitchFamily="34" charset="0"/>
              </a:rPr>
              <a:t> Rehder, IOW</a:t>
            </a:r>
            <a:br>
              <a:rPr lang="en-US" sz="1800" b="1" kern="0" dirty="0">
                <a:solidFill>
                  <a:srgbClr val="000000"/>
                </a:solidFill>
                <a:latin typeface="Calibri" panose="020F0502020204030204" pitchFamily="34" charset="0"/>
                <a:cs typeface="Calibri" panose="020F0502020204030204" pitchFamily="34" charset="0"/>
              </a:rPr>
            </a:br>
            <a:r>
              <a:rPr lang="en-US" sz="1800" b="1" kern="0" dirty="0">
                <a:solidFill>
                  <a:srgbClr val="000000"/>
                </a:solidFill>
                <a:latin typeface="Calibri" panose="020F0502020204030204" pitchFamily="34" charset="0"/>
                <a:cs typeface="Calibri" panose="020F0502020204030204" pitchFamily="34" charset="0"/>
              </a:rPr>
              <a:t>Karol </a:t>
            </a:r>
            <a:r>
              <a:rPr lang="en-US" sz="1800" b="1" kern="0" dirty="0" err="1">
                <a:solidFill>
                  <a:srgbClr val="000000"/>
                </a:solidFill>
                <a:latin typeface="Calibri" panose="020F0502020204030204" pitchFamily="34" charset="0"/>
                <a:cs typeface="Calibri" panose="020F0502020204030204" pitchFamily="34" charset="0"/>
              </a:rPr>
              <a:t>Kulinski</a:t>
            </a:r>
            <a:r>
              <a:rPr lang="en-US" sz="1800" b="1" kern="0" dirty="0">
                <a:solidFill>
                  <a:srgbClr val="000000"/>
                </a:solidFill>
                <a:latin typeface="Calibri" panose="020F0502020204030204" pitchFamily="34" charset="0"/>
                <a:cs typeface="Calibri" panose="020F0502020204030204" pitchFamily="34" charset="0"/>
              </a:rPr>
              <a:t>, IO-PAN</a:t>
            </a:r>
            <a:br>
              <a:rPr lang="en-US" sz="1800" b="1" kern="0" dirty="0">
                <a:solidFill>
                  <a:srgbClr val="000000"/>
                </a:solidFill>
                <a:latin typeface="Calibri" panose="020F0502020204030204" pitchFamily="34" charset="0"/>
                <a:cs typeface="Calibri" panose="020F0502020204030204" pitchFamily="34" charset="0"/>
              </a:rPr>
            </a:br>
            <a:r>
              <a:rPr lang="en-US" sz="1800" b="1" kern="0" dirty="0">
                <a:solidFill>
                  <a:srgbClr val="000000"/>
                </a:solidFill>
                <a:latin typeface="Calibri" panose="020F0502020204030204" pitchFamily="34" charset="0"/>
                <a:cs typeface="Calibri" panose="020F0502020204030204" pitchFamily="34" charset="0"/>
              </a:rPr>
              <a:t>Benjamin Smith, Lund University</a:t>
            </a:r>
          </a:p>
        </p:txBody>
      </p:sp>
      <p:sp>
        <p:nvSpPr>
          <p:cNvPr id="15" name="textruta 14"/>
          <p:cNvSpPr txBox="1"/>
          <p:nvPr/>
        </p:nvSpPr>
        <p:spPr>
          <a:xfrm>
            <a:off x="6925373" y="7154057"/>
            <a:ext cx="1585114" cy="458908"/>
          </a:xfrm>
          <a:prstGeom prst="rect">
            <a:avLst/>
          </a:prstGeom>
          <a:noFill/>
        </p:spPr>
        <p:txBody>
          <a:bodyPr wrap="none" rtlCol="0">
            <a:spAutoFit/>
          </a:bodyPr>
          <a:lstStyle/>
          <a:p>
            <a:r>
              <a:rPr lang="sv-SE" sz="1985" dirty="0"/>
              <a:t>Omstedt et al</a:t>
            </a:r>
          </a:p>
        </p:txBody>
      </p:sp>
      <p:pic>
        <p:nvPicPr>
          <p:cNvPr id="1026" name="Picture 2" descr="Bildresultat för carbon cycle baltic 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764" y="2837880"/>
            <a:ext cx="4904018" cy="3252729"/>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3"/>
          <p:cNvSpPr/>
          <p:nvPr/>
        </p:nvSpPr>
        <p:spPr bwMode="auto">
          <a:xfrm>
            <a:off x="4314270" y="7305441"/>
            <a:ext cx="1896525" cy="25582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63516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735394" y="78523"/>
            <a:ext cx="7859823" cy="103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C00000"/>
                </a:solidFill>
                <a:latin typeface="Candara" pitchFamily="34" charset="0"/>
              </a:rPr>
              <a:t>GC3: Natural hazards and extreme events </a:t>
            </a:r>
            <a:endParaRPr lang="en-US" sz="2800" b="1" kern="0" dirty="0" smtClean="0">
              <a:solidFill>
                <a:srgbClr val="C00000"/>
              </a:solidFill>
              <a:latin typeface="Candara" pitchFamily="34" charset="0"/>
            </a:endParaRPr>
          </a:p>
          <a:p>
            <a:pPr eaLnBrk="1" hangingPunct="1"/>
            <a:r>
              <a:rPr lang="en-US" sz="2800" b="1" kern="0" dirty="0" smtClean="0">
                <a:solidFill>
                  <a:srgbClr val="C00000"/>
                </a:solidFill>
                <a:latin typeface="Candara" pitchFamily="34" charset="0"/>
              </a:rPr>
              <a:t>in </a:t>
            </a:r>
            <a:r>
              <a:rPr lang="en-US" sz="2800" b="1" kern="0" dirty="0">
                <a:solidFill>
                  <a:srgbClr val="C00000"/>
                </a:solidFill>
                <a:latin typeface="Candara" pitchFamily="34" charset="0"/>
              </a:rPr>
              <a:t>the Baltic Sea region </a:t>
            </a:r>
          </a:p>
        </p:txBody>
      </p:sp>
      <p:sp>
        <p:nvSpPr>
          <p:cNvPr id="10" name="Platshållare för innehåll 2"/>
          <p:cNvSpPr txBox="1">
            <a:spLocks/>
          </p:cNvSpPr>
          <p:nvPr/>
        </p:nvSpPr>
        <p:spPr>
          <a:xfrm>
            <a:off x="747769" y="2623344"/>
            <a:ext cx="5257516" cy="3677568"/>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Society is very sensitive to extreme geophysical events that have severe implications for human life, generate economic losses and influence </a:t>
            </a:r>
            <a:r>
              <a:rPr lang="en-US" sz="1800" dirty="0" smtClean="0">
                <a:latin typeface="Calibri" panose="020F0502020204030204" pitchFamily="34" charset="0"/>
                <a:cs typeface="Calibri" panose="020F0502020204030204" pitchFamily="34" charset="0"/>
              </a:rPr>
              <a:t>ecosystems </a:t>
            </a:r>
            <a:endParaRPr lang="en-US" sz="1800" dirty="0">
              <a:latin typeface="Calibri" panose="020F0502020204030204" pitchFamily="34" charset="0"/>
              <a:cs typeface="Calibri" panose="020F0502020204030204" pitchFamily="34" charset="0"/>
            </a:endParaRP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A natural disaster links extreme geophysical events to ecosystems and society (in particular weaknesses in ecosystems and society)</a:t>
            </a: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Understanding the underlying causes of natural disasters increases the ability to predict the occurrence and severity and may save human lives as well as mitigate economic </a:t>
            </a:r>
            <a:r>
              <a:rPr lang="en-US" sz="1800" dirty="0" smtClean="0">
                <a:latin typeface="Calibri" panose="020F0502020204030204" pitchFamily="34" charset="0"/>
                <a:cs typeface="Calibri" panose="020F0502020204030204" pitchFamily="34" charset="0"/>
              </a:rPr>
              <a:t>losses</a:t>
            </a:r>
            <a:endParaRPr lang="en-US" sz="1800" kern="0" dirty="0">
              <a:solidFill>
                <a:srgbClr val="000000"/>
              </a:solidFill>
              <a:latin typeface="Calibri" panose="020F0502020204030204" pitchFamily="34" charset="0"/>
              <a:cs typeface="Calibri" panose="020F0502020204030204" pitchFamily="34" charset="0"/>
            </a:endParaRPr>
          </a:p>
        </p:txBody>
      </p:sp>
      <p:sp>
        <p:nvSpPr>
          <p:cNvPr id="13" name="Rectangle 2"/>
          <p:cNvSpPr txBox="1">
            <a:spLocks noChangeArrowheads="1"/>
          </p:cNvSpPr>
          <p:nvPr/>
        </p:nvSpPr>
        <p:spPr bwMode="gray">
          <a:xfrm>
            <a:off x="877141" y="1464236"/>
            <a:ext cx="4841983" cy="9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800" b="1" kern="0" dirty="0" err="1">
                <a:solidFill>
                  <a:srgbClr val="000000"/>
                </a:solidFill>
                <a:latin typeface="Calibri" panose="020F0502020204030204" pitchFamily="34" charset="0"/>
                <a:cs typeface="Calibri" panose="020F0502020204030204" pitchFamily="34" charset="0"/>
              </a:rPr>
              <a:t>Jaari</a:t>
            </a:r>
            <a:r>
              <a:rPr lang="en-US" sz="1800" b="1" kern="0" dirty="0">
                <a:solidFill>
                  <a:srgbClr val="000000"/>
                </a:solidFill>
                <a:latin typeface="Calibri" panose="020F0502020204030204" pitchFamily="34" charset="0"/>
                <a:cs typeface="Calibri" panose="020F0502020204030204" pitchFamily="34" charset="0"/>
              </a:rPr>
              <a:t> Haapala, FMI</a:t>
            </a:r>
            <a:br>
              <a:rPr lang="en-US" sz="1800" b="1" kern="0" dirty="0">
                <a:solidFill>
                  <a:srgbClr val="000000"/>
                </a:solidFill>
                <a:latin typeface="Calibri" panose="020F0502020204030204" pitchFamily="34" charset="0"/>
                <a:cs typeface="Calibri" panose="020F0502020204030204" pitchFamily="34" charset="0"/>
              </a:rPr>
            </a:br>
            <a:r>
              <a:rPr lang="en-US" sz="1800" b="1" kern="0" dirty="0">
                <a:solidFill>
                  <a:srgbClr val="000000"/>
                </a:solidFill>
                <a:latin typeface="Calibri" panose="020F0502020204030204" pitchFamily="34" charset="0"/>
                <a:cs typeface="Calibri" panose="020F0502020204030204" pitchFamily="34" charset="0"/>
              </a:rPr>
              <a:t>Anna Rutgersson, Uppsala University</a:t>
            </a:r>
            <a:br>
              <a:rPr lang="en-US" sz="1800" b="1" kern="0" dirty="0">
                <a:solidFill>
                  <a:srgbClr val="000000"/>
                </a:solidFill>
                <a:latin typeface="Calibri" panose="020F0502020204030204" pitchFamily="34" charset="0"/>
                <a:cs typeface="Calibri" panose="020F0502020204030204" pitchFamily="34" charset="0"/>
              </a:rPr>
            </a:br>
            <a:r>
              <a:rPr lang="en-US" sz="1800" b="1" kern="0" dirty="0">
                <a:solidFill>
                  <a:srgbClr val="000000"/>
                </a:solidFill>
                <a:latin typeface="Calibri" panose="020F0502020204030204" pitchFamily="34" charset="0"/>
                <a:cs typeface="Calibri" panose="020F0502020204030204" pitchFamily="34" charset="0"/>
              </a:rPr>
              <a:t>Martin Stendel, DMI, </a:t>
            </a:r>
          </a:p>
        </p:txBody>
      </p:sp>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8798" y="4700122"/>
            <a:ext cx="3697999" cy="2624939"/>
          </a:xfrm>
          <a:prstGeom prst="rect">
            <a:avLst/>
          </a:prstGeom>
        </p:spPr>
      </p:pic>
      <p:pic>
        <p:nvPicPr>
          <p:cNvPr id="3" name="Bildobjekt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8799" y="2156943"/>
            <a:ext cx="3625332" cy="2407447"/>
          </a:xfrm>
          <a:prstGeom prst="rect">
            <a:avLst/>
          </a:prstGeom>
        </p:spPr>
      </p:pic>
      <p:sp>
        <p:nvSpPr>
          <p:cNvPr id="4" name="textruta 3"/>
          <p:cNvSpPr txBox="1"/>
          <p:nvPr/>
        </p:nvSpPr>
        <p:spPr>
          <a:xfrm>
            <a:off x="6133068" y="7258272"/>
            <a:ext cx="3268202" cy="336631"/>
          </a:xfrm>
          <a:prstGeom prst="rect">
            <a:avLst/>
          </a:prstGeom>
          <a:noFill/>
        </p:spPr>
        <p:txBody>
          <a:bodyPr wrap="none" rtlCol="0">
            <a:spAutoFit/>
          </a:bodyPr>
          <a:lstStyle/>
          <a:p>
            <a:r>
              <a:rPr lang="sv-SE" sz="1323" i="1" dirty="0"/>
              <a:t>Photos: Martin Stendel and </a:t>
            </a:r>
            <a:r>
              <a:rPr lang="en-US" sz="1323" i="1" dirty="0"/>
              <a:t>Finn </a:t>
            </a:r>
            <a:r>
              <a:rPr lang="en-US" sz="1323" i="1" dirty="0" err="1"/>
              <a:t>Majlergaard</a:t>
            </a:r>
            <a:endParaRPr lang="sv-SE" sz="1323" i="1" dirty="0"/>
          </a:p>
        </p:txBody>
      </p:sp>
      <p:sp>
        <p:nvSpPr>
          <p:cNvPr id="16" name="Rectangle 2"/>
          <p:cNvSpPr txBox="1">
            <a:spLocks noChangeArrowheads="1"/>
          </p:cNvSpPr>
          <p:nvPr/>
        </p:nvSpPr>
        <p:spPr bwMode="gray">
          <a:xfrm>
            <a:off x="7277075" y="2153016"/>
            <a:ext cx="1901443" cy="325795"/>
          </a:xfrm>
          <a:prstGeom prst="rect">
            <a:avLst/>
          </a:prstGeom>
          <a:solidFill>
            <a:schemeClr val="bg1"/>
          </a:solidFill>
          <a:ln>
            <a:noFill/>
          </a:ln>
          <a:effectLs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rgbClr val="000000"/>
                </a:solidFill>
                <a:latin typeface="Candara" pitchFamily="34" charset="0"/>
              </a:rPr>
              <a:t>Flooding at DMI</a:t>
            </a:r>
          </a:p>
        </p:txBody>
      </p:sp>
      <p:sp>
        <p:nvSpPr>
          <p:cNvPr id="14" name="Rechteck 13"/>
          <p:cNvSpPr/>
          <p:nvPr/>
        </p:nvSpPr>
        <p:spPr bwMode="auto">
          <a:xfrm>
            <a:off x="4314270" y="7325061"/>
            <a:ext cx="1896525" cy="23620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80251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569176" y="333296"/>
            <a:ext cx="7859823"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C00000"/>
                </a:solidFill>
                <a:latin typeface="Candara" pitchFamily="34" charset="0"/>
              </a:rPr>
              <a:t>GC4: </a:t>
            </a:r>
            <a:r>
              <a:rPr lang="sv-SE" sz="2800" b="1" dirty="0">
                <a:solidFill>
                  <a:srgbClr val="C00000"/>
                </a:solidFill>
              </a:rPr>
              <a:t>Sea Level and Coastal Dynamics</a:t>
            </a:r>
          </a:p>
        </p:txBody>
      </p:sp>
      <p:sp>
        <p:nvSpPr>
          <p:cNvPr id="10" name="Platshållare för innehåll 2"/>
          <p:cNvSpPr txBox="1">
            <a:spLocks/>
          </p:cNvSpPr>
          <p:nvPr/>
        </p:nvSpPr>
        <p:spPr>
          <a:xfrm>
            <a:off x="554020" y="2837882"/>
            <a:ext cx="4579244" cy="3463030"/>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Future sea level changes on time scales from seasons to decades (mean and extreme sea levels)</a:t>
            </a: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A systematic comparison of tide-gauges and high resolution satellite </a:t>
            </a:r>
            <a:r>
              <a:rPr lang="en-US" sz="1800" dirty="0" smtClean="0">
                <a:latin typeface="Calibri" panose="020F0502020204030204" pitchFamily="34" charset="0"/>
                <a:cs typeface="Calibri" panose="020F0502020204030204" pitchFamily="34" charset="0"/>
              </a:rPr>
              <a:t>products, </a:t>
            </a:r>
            <a:r>
              <a:rPr lang="en-US" sz="1800" dirty="0">
                <a:latin typeface="Calibri" panose="020F0502020204030204" pitchFamily="34" charset="0"/>
                <a:cs typeface="Calibri" panose="020F0502020204030204" pitchFamily="34" charset="0"/>
              </a:rPr>
              <a:t>more high-resolution ocean and atmosphere-ocean regional simulations of the Baltic Sea are becoming </a:t>
            </a:r>
            <a:r>
              <a:rPr lang="en-US" sz="1800" dirty="0" smtClean="0">
                <a:latin typeface="Calibri" panose="020F0502020204030204" pitchFamily="34" charset="0"/>
                <a:cs typeface="Calibri" panose="020F0502020204030204" pitchFamily="34" charset="0"/>
              </a:rPr>
              <a:t>available</a:t>
            </a:r>
            <a:endParaRPr lang="en-US" sz="1800" dirty="0">
              <a:latin typeface="Calibri" panose="020F0502020204030204" pitchFamily="34" charset="0"/>
              <a:cs typeface="Calibri" panose="020F0502020204030204" pitchFamily="34" charset="0"/>
            </a:endParaRP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Consistent analysis of all data sets is </a:t>
            </a:r>
            <a:r>
              <a:rPr lang="en-US" sz="1800" dirty="0" smtClean="0">
                <a:latin typeface="Calibri" panose="020F0502020204030204" pitchFamily="34" charset="0"/>
                <a:cs typeface="Calibri" panose="020F0502020204030204" pitchFamily="34" charset="0"/>
              </a:rPr>
              <a:t>needed</a:t>
            </a:r>
            <a:endParaRPr lang="en-US" sz="1800" dirty="0">
              <a:latin typeface="Calibri" panose="020F0502020204030204" pitchFamily="34" charset="0"/>
              <a:cs typeface="Calibri" panose="020F0502020204030204" pitchFamily="34" charset="0"/>
            </a:endParaRPr>
          </a:p>
        </p:txBody>
      </p:sp>
      <p:sp>
        <p:nvSpPr>
          <p:cNvPr id="13" name="Rectangle 2"/>
          <p:cNvSpPr txBox="1">
            <a:spLocks noChangeArrowheads="1"/>
          </p:cNvSpPr>
          <p:nvPr/>
        </p:nvSpPr>
        <p:spPr bwMode="gray">
          <a:xfrm>
            <a:off x="738188" y="1472288"/>
            <a:ext cx="8494960" cy="9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800" b="1" kern="0" dirty="0">
                <a:solidFill>
                  <a:srgbClr val="000000"/>
                </a:solidFill>
                <a:latin typeface="Calibri" panose="020F0502020204030204" pitchFamily="34" charset="0"/>
                <a:cs typeface="Calibri" panose="020F0502020204030204" pitchFamily="34" charset="0"/>
              </a:rPr>
              <a:t>Ralf Weisse, HZG</a:t>
            </a:r>
            <a:br>
              <a:rPr lang="en-US" sz="1800" b="1" kern="0" dirty="0">
                <a:solidFill>
                  <a:srgbClr val="000000"/>
                </a:solidFill>
                <a:latin typeface="Calibri" panose="020F0502020204030204" pitchFamily="34" charset="0"/>
                <a:cs typeface="Calibri" panose="020F0502020204030204" pitchFamily="34" charset="0"/>
              </a:rPr>
            </a:br>
            <a:r>
              <a:rPr lang="en-US" sz="1800" b="1" kern="0" dirty="0">
                <a:solidFill>
                  <a:srgbClr val="000000"/>
                </a:solidFill>
                <a:latin typeface="Calibri" panose="020F0502020204030204" pitchFamily="34" charset="0"/>
                <a:cs typeface="Calibri" panose="020F0502020204030204" pitchFamily="34" charset="0"/>
              </a:rPr>
              <a:t>Anders Omstedt University of Gothenburg</a:t>
            </a:r>
            <a:br>
              <a:rPr lang="en-US" sz="1800" b="1" kern="0" dirty="0">
                <a:solidFill>
                  <a:srgbClr val="000000"/>
                </a:solidFill>
                <a:latin typeface="Calibri" panose="020F0502020204030204" pitchFamily="34" charset="0"/>
                <a:cs typeface="Calibri" panose="020F0502020204030204" pitchFamily="34" charset="0"/>
              </a:rPr>
            </a:br>
            <a:r>
              <a:rPr lang="en-US" sz="1800" b="1" kern="0" dirty="0">
                <a:solidFill>
                  <a:srgbClr val="000000"/>
                </a:solidFill>
                <a:latin typeface="Calibri" panose="020F0502020204030204" pitchFamily="34" charset="0"/>
                <a:cs typeface="Calibri" panose="020F0502020204030204" pitchFamily="34" charset="0"/>
              </a:rPr>
              <a:t>Birgit </a:t>
            </a:r>
            <a:r>
              <a:rPr lang="en-US" sz="1800" b="1" kern="0" dirty="0" err="1">
                <a:solidFill>
                  <a:srgbClr val="000000"/>
                </a:solidFill>
                <a:latin typeface="Calibri" panose="020F0502020204030204" pitchFamily="34" charset="0"/>
                <a:cs typeface="Calibri" panose="020F0502020204030204" pitchFamily="34" charset="0"/>
              </a:rPr>
              <a:t>Hunicke</a:t>
            </a:r>
            <a:r>
              <a:rPr lang="en-US" sz="1800" b="1" kern="0" dirty="0">
                <a:solidFill>
                  <a:srgbClr val="000000"/>
                </a:solidFill>
                <a:latin typeface="Calibri" panose="020F0502020204030204" pitchFamily="34" charset="0"/>
                <a:cs typeface="Calibri" panose="020F0502020204030204" pitchFamily="34" charset="0"/>
              </a:rPr>
              <a:t>, HZG</a:t>
            </a:r>
          </a:p>
        </p:txBody>
      </p:sp>
      <p:pic>
        <p:nvPicPr>
          <p:cNvPr id="14" name="Bildobjekt 13"/>
          <p:cNvPicPr/>
          <p:nvPr/>
        </p:nvPicPr>
        <p:blipFill>
          <a:blip r:embed="rId3" cstate="print"/>
          <a:srcRect/>
          <a:stretch>
            <a:fillRect/>
          </a:stretch>
        </p:blipFill>
        <p:spPr bwMode="auto">
          <a:xfrm>
            <a:off x="5584877" y="2827925"/>
            <a:ext cx="4802665" cy="3016902"/>
          </a:xfrm>
          <a:prstGeom prst="rect">
            <a:avLst/>
          </a:prstGeom>
          <a:solidFill>
            <a:srgbClr val="FFFFFF">
              <a:alpha val="0"/>
            </a:srgbClr>
          </a:solidFill>
          <a:ln w="9525">
            <a:noFill/>
            <a:miter lim="800000"/>
            <a:headEnd/>
            <a:tailEnd/>
          </a:ln>
        </p:spPr>
      </p:pic>
      <p:sp>
        <p:nvSpPr>
          <p:cNvPr id="16" name="textruta 15"/>
          <p:cNvSpPr txBox="1"/>
          <p:nvPr/>
        </p:nvSpPr>
        <p:spPr>
          <a:xfrm>
            <a:off x="5902446" y="5844827"/>
            <a:ext cx="4366675" cy="1090042"/>
          </a:xfrm>
          <a:prstGeom prst="rect">
            <a:avLst/>
          </a:prstGeom>
          <a:noFill/>
        </p:spPr>
        <p:txBody>
          <a:bodyPr wrap="square" rtlCol="0">
            <a:spAutoFit/>
          </a:bodyPr>
          <a:lstStyle/>
          <a:p>
            <a:r>
              <a:rPr lang="en-GB" sz="1213" dirty="0"/>
              <a:t>Estimations of crustal deformation rates in the Baltic Sea Region derived by different methods. From Richter et al. (2011) and </a:t>
            </a:r>
            <a:r>
              <a:rPr lang="en-GB" sz="1213" dirty="0" err="1"/>
              <a:t>Harff</a:t>
            </a:r>
            <a:r>
              <a:rPr lang="en-GB" sz="1213" dirty="0"/>
              <a:t> et al. (2010)</a:t>
            </a:r>
            <a:r>
              <a:rPr lang="en-GB" sz="1213" b="1" dirty="0"/>
              <a:t>.</a:t>
            </a:r>
            <a:endParaRPr lang="sv-SE" sz="1213" dirty="0"/>
          </a:p>
          <a:p>
            <a:endParaRPr lang="sv-SE" sz="1764" dirty="0"/>
          </a:p>
        </p:txBody>
      </p:sp>
      <p:sp>
        <p:nvSpPr>
          <p:cNvPr id="15" name="Rechteck 14"/>
          <p:cNvSpPr/>
          <p:nvPr/>
        </p:nvSpPr>
        <p:spPr bwMode="auto">
          <a:xfrm>
            <a:off x="4314270" y="7293310"/>
            <a:ext cx="1896525"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86395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450156" y="61631"/>
            <a:ext cx="8432164" cy="103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C00000"/>
                </a:solidFill>
                <a:latin typeface="Candara" panose="020E0502030303020204" pitchFamily="34" charset="0"/>
              </a:rPr>
              <a:t>GC5: </a:t>
            </a:r>
            <a:r>
              <a:rPr lang="en-US" sz="2800" b="1" dirty="0">
                <a:solidFill>
                  <a:srgbClr val="C00000"/>
                </a:solidFill>
                <a:latin typeface="Candara" panose="020E0502030303020204" pitchFamily="34" charset="0"/>
              </a:rPr>
              <a:t>Regional variability of water and energy exchanges in the Baltic Sea region</a:t>
            </a:r>
          </a:p>
        </p:txBody>
      </p:sp>
      <p:sp>
        <p:nvSpPr>
          <p:cNvPr id="10" name="Platshållare för innehåll 2"/>
          <p:cNvSpPr txBox="1">
            <a:spLocks/>
          </p:cNvSpPr>
          <p:nvPr/>
        </p:nvSpPr>
        <p:spPr>
          <a:xfrm>
            <a:off x="559703" y="2748534"/>
            <a:ext cx="5030857" cy="4125837"/>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The observation of atmospheric processes</a:t>
            </a: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The diagnosis of natural variability of energy and water </a:t>
            </a:r>
            <a:r>
              <a:rPr lang="en-US" sz="1800" dirty="0" smtClean="0">
                <a:latin typeface="Calibri" panose="020F0502020204030204" pitchFamily="34" charset="0"/>
                <a:cs typeface="Calibri" panose="020F0502020204030204" pitchFamily="34" charset="0"/>
              </a:rPr>
              <a:t>components</a:t>
            </a:r>
            <a:endParaRPr lang="en-US" sz="1800" dirty="0">
              <a:latin typeface="Calibri" panose="020F0502020204030204" pitchFamily="34" charset="0"/>
              <a:cs typeface="Calibri" panose="020F0502020204030204" pitchFamily="34" charset="0"/>
            </a:endParaRP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The improved description and modelling of atmospheric processes </a:t>
            </a: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The extended and continuous evaluation of atmospheric processes with conventional meteorological/hydrological </a:t>
            </a:r>
            <a:r>
              <a:rPr lang="en-US" sz="1800" dirty="0" smtClean="0">
                <a:latin typeface="Calibri" panose="020F0502020204030204" pitchFamily="34" charset="0"/>
                <a:cs typeface="Calibri" panose="020F0502020204030204" pitchFamily="34" charset="0"/>
              </a:rPr>
              <a:t>observations</a:t>
            </a:r>
            <a:endParaRPr lang="en-US" sz="1800" dirty="0">
              <a:latin typeface="Calibri" panose="020F0502020204030204" pitchFamily="34" charset="0"/>
              <a:cs typeface="Calibri" panose="020F0502020204030204" pitchFamily="34" charset="0"/>
            </a:endParaRP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The modelling/prediction of short- and long-term water and energy </a:t>
            </a:r>
            <a:r>
              <a:rPr lang="en-US" sz="1800" dirty="0" smtClean="0">
                <a:latin typeface="Calibri" panose="020F0502020204030204" pitchFamily="34" charset="0"/>
                <a:cs typeface="Calibri" panose="020F0502020204030204" pitchFamily="34" charset="0"/>
              </a:rPr>
              <a:t>exchanges</a:t>
            </a:r>
            <a:endParaRPr lang="en-US" sz="1800" dirty="0">
              <a:latin typeface="Calibri" panose="020F0502020204030204" pitchFamily="34" charset="0"/>
              <a:cs typeface="Calibri" panose="020F0502020204030204" pitchFamily="34" charset="0"/>
            </a:endParaRPr>
          </a:p>
        </p:txBody>
      </p:sp>
      <p:sp>
        <p:nvSpPr>
          <p:cNvPr id="13" name="Rectangle 2"/>
          <p:cNvSpPr txBox="1">
            <a:spLocks noChangeArrowheads="1"/>
          </p:cNvSpPr>
          <p:nvPr/>
        </p:nvSpPr>
        <p:spPr bwMode="gray">
          <a:xfrm>
            <a:off x="713128" y="1464236"/>
            <a:ext cx="8494960" cy="9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sv-SE" sz="1800" b="1" dirty="0">
                <a:latin typeface="Calibri" panose="020F0502020204030204" pitchFamily="34" charset="0"/>
              </a:rPr>
              <a:t>Sergej Zhuravlev, Saint-Petersburg State University</a:t>
            </a:r>
            <a:br>
              <a:rPr lang="sv-SE" sz="1800" b="1" dirty="0">
                <a:latin typeface="Calibri" panose="020F0502020204030204" pitchFamily="34" charset="0"/>
              </a:rPr>
            </a:br>
            <a:r>
              <a:rPr lang="sv-SE" sz="1800" b="1" dirty="0">
                <a:latin typeface="Calibri" panose="020F0502020204030204" pitchFamily="34" charset="0"/>
              </a:rPr>
              <a:t>Irina Partasenok, Centre for Hydrometeorology</a:t>
            </a:r>
            <a:r>
              <a:rPr lang="en-US" sz="1800" b="1" kern="0" dirty="0">
                <a:solidFill>
                  <a:srgbClr val="000000"/>
                </a:solidFill>
                <a:latin typeface="Calibri" panose="020F0502020204030204" pitchFamily="34" charset="0"/>
              </a:rPr>
              <a:t> </a:t>
            </a:r>
            <a:br>
              <a:rPr lang="en-US" sz="1800" b="1" kern="0" dirty="0">
                <a:solidFill>
                  <a:srgbClr val="000000"/>
                </a:solidFill>
                <a:latin typeface="Calibri" panose="020F0502020204030204" pitchFamily="34" charset="0"/>
              </a:rPr>
            </a:br>
            <a:r>
              <a:rPr lang="en-US" sz="1800" b="1" kern="0" dirty="0">
                <a:solidFill>
                  <a:srgbClr val="000000"/>
                </a:solidFill>
                <a:latin typeface="Calibri" panose="020F0502020204030204" pitchFamily="34" charset="0"/>
              </a:rPr>
              <a:t>Franz Berger, DWD</a:t>
            </a:r>
          </a:p>
        </p:txBody>
      </p:sp>
      <p:pic>
        <p:nvPicPr>
          <p:cNvPr id="2050" name="Picture 2" descr="http://www.baltic-earth.eu/material/Figures/waterenergyscheme01_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69" y="3332164"/>
            <a:ext cx="4478790" cy="2545446"/>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3"/>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35225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522164" y="125782"/>
            <a:ext cx="7859823" cy="99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C00000"/>
                </a:solidFill>
                <a:latin typeface="Candara" pitchFamily="34" charset="0"/>
              </a:rPr>
              <a:t>GC6: </a:t>
            </a:r>
            <a:r>
              <a:rPr lang="en-GB" sz="2800" b="1" dirty="0">
                <a:solidFill>
                  <a:srgbClr val="C00000"/>
                </a:solidFill>
                <a:latin typeface="Candara" panose="020E0502030303020204" pitchFamily="34" charset="0"/>
              </a:rPr>
              <a:t>Multiple drivers of </a:t>
            </a:r>
            <a:endParaRPr lang="en-GB" sz="2800" b="1" dirty="0" smtClean="0">
              <a:solidFill>
                <a:srgbClr val="C00000"/>
              </a:solidFill>
              <a:latin typeface="Candara" panose="020E0502030303020204" pitchFamily="34" charset="0"/>
            </a:endParaRPr>
          </a:p>
          <a:p>
            <a:pPr eaLnBrk="1" hangingPunct="1"/>
            <a:r>
              <a:rPr lang="en-GB" sz="2800" b="1" dirty="0" smtClean="0">
                <a:solidFill>
                  <a:srgbClr val="C00000"/>
                </a:solidFill>
                <a:latin typeface="Candara" panose="020E0502030303020204" pitchFamily="34" charset="0"/>
              </a:rPr>
              <a:t>regional Earth </a:t>
            </a:r>
            <a:r>
              <a:rPr lang="en-GB" sz="2800" b="1" dirty="0">
                <a:solidFill>
                  <a:srgbClr val="C00000"/>
                </a:solidFill>
                <a:latin typeface="Candara" panose="020E0502030303020204" pitchFamily="34" charset="0"/>
              </a:rPr>
              <a:t>system changes</a:t>
            </a:r>
            <a:endParaRPr lang="en-US" sz="2800" b="1" dirty="0">
              <a:solidFill>
                <a:srgbClr val="C00000"/>
              </a:solidFill>
              <a:latin typeface="Candara" panose="020E0502030303020204" pitchFamily="34" charset="0"/>
            </a:endParaRPr>
          </a:p>
        </p:txBody>
      </p:sp>
      <p:sp>
        <p:nvSpPr>
          <p:cNvPr id="10" name="Platshållare för innehåll 2"/>
          <p:cNvSpPr txBox="1">
            <a:spLocks/>
          </p:cNvSpPr>
          <p:nvPr/>
        </p:nvSpPr>
        <p:spPr>
          <a:xfrm>
            <a:off x="375305" y="2732032"/>
            <a:ext cx="5489596" cy="4803245"/>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6387" indent="-176387">
              <a:spcAft>
                <a:spcPts val="580"/>
              </a:spcAft>
              <a:buFont typeface="Arial" pitchFamily="34" charset="0"/>
              <a:buChar char="•"/>
              <a:tabLst/>
            </a:pPr>
            <a:r>
              <a:rPr lang="en-US" sz="1700" dirty="0">
                <a:latin typeface="Calibri" panose="020F0502020204030204" pitchFamily="34" charset="0"/>
                <a:cs typeface="Calibri" panose="020F0502020204030204" pitchFamily="34" charset="0"/>
              </a:rPr>
              <a:t>A mixture of interwoven factors, such as regional climate change, eutrophication, pollution, fisheries, hydrographic engineering, agricultural and forestry practices and land cover change are responsible for the current situation and of potential importance as drivers of future changes. </a:t>
            </a:r>
          </a:p>
          <a:p>
            <a:pPr marL="176387" indent="-176387">
              <a:spcAft>
                <a:spcPts val="580"/>
              </a:spcAft>
              <a:buFont typeface="Arial" pitchFamily="34" charset="0"/>
              <a:buChar char="•"/>
              <a:tabLst/>
            </a:pPr>
            <a:r>
              <a:rPr lang="en-GB" sz="1700" dirty="0">
                <a:latin typeface="Calibri" panose="020F0502020204030204" pitchFamily="34" charset="0"/>
                <a:cs typeface="Calibri" panose="020F0502020204030204" pitchFamily="34" charset="0"/>
              </a:rPr>
              <a:t>There is a need for increased cooperation among researchers having specialised knowledge of different components of the coupled biophysical-societal system.</a:t>
            </a:r>
          </a:p>
          <a:p>
            <a:pPr marL="176387" indent="-176387">
              <a:spcAft>
                <a:spcPts val="580"/>
              </a:spcAft>
              <a:buFont typeface="Arial" pitchFamily="34" charset="0"/>
              <a:buChar char="•"/>
              <a:tabLst/>
            </a:pPr>
            <a:r>
              <a:rPr lang="en-GB" sz="1700" dirty="0">
                <a:latin typeface="Calibri" panose="020F0502020204030204" pitchFamily="34" charset="0"/>
                <a:cs typeface="Calibri" panose="020F0502020204030204" pitchFamily="34" charset="0"/>
              </a:rPr>
              <a:t>Key disciplines include meteorology and climate science, oceanography, hydrology, marine, terrestrial and freshwater ecology, microbiology and biogeochemistry, economists, human geographers, political scientists and engineers. </a:t>
            </a:r>
          </a:p>
        </p:txBody>
      </p:sp>
      <p:sp>
        <p:nvSpPr>
          <p:cNvPr id="13" name="Rectangle 2"/>
          <p:cNvSpPr txBox="1">
            <a:spLocks noChangeArrowheads="1"/>
          </p:cNvSpPr>
          <p:nvPr/>
        </p:nvSpPr>
        <p:spPr bwMode="gray">
          <a:xfrm>
            <a:off x="522164" y="1502519"/>
            <a:ext cx="8494960" cy="9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800" b="1" kern="0" dirty="0">
                <a:solidFill>
                  <a:srgbClr val="000000"/>
                </a:solidFill>
                <a:latin typeface="Calibri" panose="020F0502020204030204" pitchFamily="34" charset="0"/>
                <a:cs typeface="Calibri" panose="020F0502020204030204" pitchFamily="34" charset="0"/>
              </a:rPr>
              <a:t>Juris </a:t>
            </a:r>
            <a:r>
              <a:rPr lang="en-US" sz="1800" b="1" kern="0" dirty="0" err="1">
                <a:solidFill>
                  <a:srgbClr val="000000"/>
                </a:solidFill>
                <a:latin typeface="Calibri" panose="020F0502020204030204" pitchFamily="34" charset="0"/>
                <a:cs typeface="Calibri" panose="020F0502020204030204" pitchFamily="34" charset="0"/>
              </a:rPr>
              <a:t>Aigars</a:t>
            </a:r>
            <a:r>
              <a:rPr lang="en-US" sz="1800" b="1" kern="0" dirty="0">
                <a:solidFill>
                  <a:srgbClr val="000000"/>
                </a:solidFill>
                <a:latin typeface="Calibri" panose="020F0502020204030204" pitchFamily="34" charset="0"/>
                <a:cs typeface="Calibri" panose="020F0502020204030204" pitchFamily="34" charset="0"/>
              </a:rPr>
              <a:t>, University of Latvia </a:t>
            </a:r>
          </a:p>
          <a:p>
            <a:pPr eaLnBrk="1" hangingPunct="1"/>
            <a:r>
              <a:rPr lang="en-US" sz="1800" b="1" kern="0" dirty="0" err="1">
                <a:solidFill>
                  <a:srgbClr val="000000"/>
                </a:solidFill>
                <a:latin typeface="Calibri" panose="020F0502020204030204" pitchFamily="34" charset="0"/>
                <a:cs typeface="Calibri" panose="020F0502020204030204" pitchFamily="34" charset="0"/>
              </a:rPr>
              <a:t>Anneli</a:t>
            </a:r>
            <a:r>
              <a:rPr lang="en-US" sz="1800" b="1" kern="0" dirty="0">
                <a:solidFill>
                  <a:srgbClr val="000000"/>
                </a:solidFill>
                <a:latin typeface="Calibri" panose="020F0502020204030204" pitchFamily="34" charset="0"/>
                <a:cs typeface="Calibri" panose="020F0502020204030204" pitchFamily="34" charset="0"/>
              </a:rPr>
              <a:t> </a:t>
            </a:r>
            <a:r>
              <a:rPr lang="en-US" sz="1800" b="1" kern="0" dirty="0" err="1">
                <a:solidFill>
                  <a:srgbClr val="000000"/>
                </a:solidFill>
                <a:latin typeface="Calibri" panose="020F0502020204030204" pitchFamily="34" charset="0"/>
                <a:cs typeface="Calibri" panose="020F0502020204030204" pitchFamily="34" charset="0"/>
              </a:rPr>
              <a:t>Poska</a:t>
            </a:r>
            <a:r>
              <a:rPr lang="en-US" sz="1800" b="1" kern="0" dirty="0">
                <a:solidFill>
                  <a:srgbClr val="000000"/>
                </a:solidFill>
                <a:latin typeface="Calibri" panose="020F0502020204030204" pitchFamily="34" charset="0"/>
                <a:cs typeface="Calibri" panose="020F0502020204030204" pitchFamily="34" charset="0"/>
              </a:rPr>
              <a:t>, Lund University</a:t>
            </a:r>
          </a:p>
          <a:p>
            <a:pPr eaLnBrk="1" hangingPunct="1"/>
            <a:r>
              <a:rPr lang="en-US" sz="1800" b="1" kern="0" dirty="0">
                <a:solidFill>
                  <a:srgbClr val="000000"/>
                </a:solidFill>
                <a:latin typeface="Calibri" panose="020F0502020204030204" pitchFamily="34" charset="0"/>
                <a:cs typeface="Calibri" panose="020F0502020204030204" pitchFamily="34" charset="0"/>
              </a:rPr>
              <a:t>Marcus Reckermann, Helmholtz-</a:t>
            </a:r>
            <a:r>
              <a:rPr lang="en-US" sz="1800" b="1" kern="0" dirty="0" err="1">
                <a:solidFill>
                  <a:srgbClr val="000000"/>
                </a:solidFill>
                <a:latin typeface="Calibri" panose="020F0502020204030204" pitchFamily="34" charset="0"/>
                <a:cs typeface="Calibri" panose="020F0502020204030204" pitchFamily="34" charset="0"/>
              </a:rPr>
              <a:t>Zentrum</a:t>
            </a:r>
            <a:r>
              <a:rPr lang="en-US" sz="1800" b="1" kern="0" dirty="0">
                <a:solidFill>
                  <a:srgbClr val="000000"/>
                </a:solidFill>
                <a:latin typeface="Calibri" panose="020F0502020204030204" pitchFamily="34" charset="0"/>
                <a:cs typeface="Calibri" panose="020F0502020204030204" pitchFamily="34" charset="0"/>
              </a:rPr>
              <a:t> </a:t>
            </a:r>
            <a:r>
              <a:rPr lang="en-US" sz="1800" b="1" kern="0" dirty="0" err="1">
                <a:solidFill>
                  <a:srgbClr val="000000"/>
                </a:solidFill>
                <a:latin typeface="Calibri" panose="020F0502020204030204" pitchFamily="34" charset="0"/>
                <a:cs typeface="Calibri" panose="020F0502020204030204" pitchFamily="34" charset="0"/>
              </a:rPr>
              <a:t>Geesthacht</a:t>
            </a:r>
            <a:endParaRPr lang="en-US" sz="1800" b="1" kern="0" dirty="0">
              <a:solidFill>
                <a:srgbClr val="000000"/>
              </a:solidFill>
              <a:latin typeface="Calibri" panose="020F0502020204030204" pitchFamily="34" charset="0"/>
              <a:cs typeface="Calibri" panose="020F0502020204030204" pitchFamily="34" charset="0"/>
            </a:endParaRPr>
          </a:p>
        </p:txBody>
      </p:sp>
      <p:pic>
        <p:nvPicPr>
          <p:cNvPr id="14" name="Picture 8" descr="Bildresultat för multiple drivers baltic 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4901" y="2989264"/>
            <a:ext cx="4200701" cy="39801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Bildresultat för shi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0079" y="2566742"/>
            <a:ext cx="2688272" cy="18474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Bildresultat för multiple drivers baltic se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3386" y="5390887"/>
            <a:ext cx="1776285" cy="2030040"/>
          </a:xfrm>
          <a:prstGeom prst="rect">
            <a:avLst/>
          </a:prstGeom>
          <a:noFill/>
          <a:extLst>
            <a:ext uri="{909E8E84-426E-40DD-AFC4-6F175D3DCCD1}">
              <a14:hiddenFill xmlns:a14="http://schemas.microsoft.com/office/drawing/2010/main">
                <a:solidFill>
                  <a:srgbClr val="FFFFFF"/>
                </a:solidFill>
              </a14:hiddenFill>
            </a:ext>
          </a:extLst>
        </p:spPr>
      </p:pic>
      <p:sp>
        <p:nvSpPr>
          <p:cNvPr id="17" name="Rechteck 16"/>
          <p:cNvSpPr/>
          <p:nvPr/>
        </p:nvSpPr>
        <p:spPr bwMode="auto">
          <a:xfrm>
            <a:off x="4314270" y="7293310"/>
            <a:ext cx="1896525"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66772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384358" y="91128"/>
            <a:ext cx="7859823" cy="103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C00000"/>
                </a:solidFill>
                <a:latin typeface="Candara" pitchFamily="34" charset="0"/>
              </a:rPr>
              <a:t>GC6: </a:t>
            </a:r>
            <a:r>
              <a:rPr lang="en-GB" sz="2800" b="1" dirty="0">
                <a:solidFill>
                  <a:srgbClr val="C00000"/>
                </a:solidFill>
                <a:latin typeface="Candara" panose="020E0502030303020204" pitchFamily="34" charset="0"/>
              </a:rPr>
              <a:t>Multiple drivers of </a:t>
            </a:r>
            <a:r>
              <a:rPr lang="en-GB" sz="2800" b="1" dirty="0" smtClean="0">
                <a:solidFill>
                  <a:srgbClr val="C00000"/>
                </a:solidFill>
                <a:latin typeface="Candara" panose="020E0502030303020204" pitchFamily="34" charset="0"/>
              </a:rPr>
              <a:t/>
            </a:r>
            <a:br>
              <a:rPr lang="en-GB" sz="2800" b="1" dirty="0" smtClean="0">
                <a:solidFill>
                  <a:srgbClr val="C00000"/>
                </a:solidFill>
                <a:latin typeface="Candara" panose="020E0502030303020204" pitchFamily="34" charset="0"/>
              </a:rPr>
            </a:br>
            <a:r>
              <a:rPr lang="en-GB" sz="2800" b="1" dirty="0" smtClean="0">
                <a:solidFill>
                  <a:srgbClr val="C00000"/>
                </a:solidFill>
                <a:latin typeface="Candara" panose="020E0502030303020204" pitchFamily="34" charset="0"/>
              </a:rPr>
              <a:t>regional Earth </a:t>
            </a:r>
            <a:r>
              <a:rPr lang="en-GB" sz="2800" b="1" dirty="0">
                <a:solidFill>
                  <a:srgbClr val="C00000"/>
                </a:solidFill>
                <a:latin typeface="Candara" panose="020E0502030303020204" pitchFamily="34" charset="0"/>
              </a:rPr>
              <a:t>system changes</a:t>
            </a:r>
            <a:endParaRPr lang="en-US" sz="2800" b="1" dirty="0">
              <a:solidFill>
                <a:srgbClr val="C00000"/>
              </a:solidFill>
              <a:latin typeface="Candara" panose="020E0502030303020204" pitchFamily="34" charset="0"/>
            </a:endParaRPr>
          </a:p>
        </p:txBody>
      </p:sp>
      <p:pic>
        <p:nvPicPr>
          <p:cNvPr id="1026" name="Picture 2" descr="C:\Users\reckerma\AppData\Local\Temp\an2de3h0.g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515" y="1304857"/>
            <a:ext cx="8621810" cy="6018446"/>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p:nvSpPr>
        <p:spPr bwMode="auto">
          <a:xfrm>
            <a:off x="4314270" y="7323303"/>
            <a:ext cx="1896525" cy="237960"/>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
        <p:nvSpPr>
          <p:cNvPr id="17" name="Platshållare för innehåll 2"/>
          <p:cNvSpPr txBox="1">
            <a:spLocks/>
          </p:cNvSpPr>
          <p:nvPr/>
        </p:nvSpPr>
        <p:spPr>
          <a:xfrm>
            <a:off x="3679465" y="7243693"/>
            <a:ext cx="3462944" cy="317569"/>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0" indent="0">
              <a:spcAft>
                <a:spcPts val="580"/>
              </a:spcAft>
              <a:tabLst/>
            </a:pPr>
            <a:r>
              <a:rPr lang="de-DE" sz="1323" dirty="0" err="1"/>
              <a:t>from</a:t>
            </a:r>
            <a:r>
              <a:rPr lang="de-DE" sz="1323" dirty="0"/>
              <a:t> Baltic Earth Science Plan 2017</a:t>
            </a:r>
            <a:endParaRPr lang="en-GB" sz="1323" dirty="0"/>
          </a:p>
        </p:txBody>
      </p:sp>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60665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450156" y="1394338"/>
            <a:ext cx="3181769"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de-DE" sz="3528" b="1" kern="0" dirty="0">
                <a:solidFill>
                  <a:srgbClr val="C00000"/>
                </a:solidFill>
                <a:latin typeface="Candara" pitchFamily="34" charset="0"/>
              </a:rPr>
              <a:t>Baltic Earth </a:t>
            </a:r>
          </a:p>
          <a:p>
            <a:pPr eaLnBrk="1" hangingPunct="1"/>
            <a:r>
              <a:rPr lang="de-DE" sz="3528" b="1" kern="0" dirty="0">
                <a:solidFill>
                  <a:srgbClr val="C00000"/>
                </a:solidFill>
                <a:latin typeface="Candara" pitchFamily="34" charset="0"/>
              </a:rPr>
              <a:t>Science Plan </a:t>
            </a:r>
          </a:p>
          <a:p>
            <a:pPr eaLnBrk="1" hangingPunct="1"/>
            <a:r>
              <a:rPr lang="de-DE" sz="3528" b="1" kern="0" dirty="0">
                <a:solidFill>
                  <a:srgbClr val="C00000"/>
                </a:solidFill>
                <a:latin typeface="Candara" pitchFamily="34" charset="0"/>
              </a:rPr>
              <a:t>2017</a:t>
            </a:r>
            <a:endParaRPr lang="en-US" sz="3528" b="1" dirty="0">
              <a:solidFill>
                <a:srgbClr val="C00000"/>
              </a:solidFill>
              <a:latin typeface="Candara" panose="020E0502030303020204" pitchFamily="34" charset="0"/>
            </a:endParaRPr>
          </a:p>
        </p:txBody>
      </p:sp>
      <p:pic>
        <p:nvPicPr>
          <p:cNvPr id="2050" name="Picture 2" descr="C:\Users\reckerma\AppData\Local\Temp\4hprm11i.tr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436" y="11915"/>
            <a:ext cx="5319274" cy="75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8943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a:xfrm>
            <a:off x="234132" y="396255"/>
            <a:ext cx="9061251" cy="432048"/>
          </a:xfrm>
        </p:spPr>
        <p:txBody>
          <a:bodyPr/>
          <a:lstStyle/>
          <a:p>
            <a:pPr>
              <a:spcAft>
                <a:spcPts val="1200"/>
              </a:spcAft>
            </a:pPr>
            <a:r>
              <a:rPr lang="de-DE" sz="2400" b="1">
                <a:latin typeface="Candara" pitchFamily="34" charset="0"/>
              </a:rPr>
              <a:t>Baltic Earth – Earth System Science for the Baltic Sea </a:t>
            </a:r>
            <a:r>
              <a:rPr lang="de-DE" sz="2400" b="1" smtClean="0">
                <a:latin typeface="Candara" pitchFamily="34" charset="0"/>
              </a:rPr>
              <a:t>region</a:t>
            </a:r>
            <a:endParaRPr lang="de-DE" sz="1800" dirty="0">
              <a:latin typeface="Calibri" panose="020F0502020204030204" pitchFamily="34" charset="0"/>
            </a:endParaRPr>
          </a:p>
        </p:txBody>
      </p:sp>
      <p:sp>
        <p:nvSpPr>
          <p:cNvPr id="7" name="Text Box 5"/>
          <p:cNvSpPr txBox="1">
            <a:spLocks noChangeArrowheads="1"/>
          </p:cNvSpPr>
          <p:nvPr/>
        </p:nvSpPr>
        <p:spPr bwMode="auto">
          <a:xfrm>
            <a:off x="718765" y="1336678"/>
            <a:ext cx="181726" cy="3899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52" tIns="46776" rIns="89952" bIns="46776">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a:solidFill>
                <a:srgbClr val="000000"/>
              </a:solidFill>
            </a:endParaRPr>
          </a:p>
        </p:txBody>
      </p:sp>
      <p:pic>
        <p:nvPicPr>
          <p:cNvPr id="9" name="Picture 2" descr="V:\BALTEX\POSTBALTEX\Logo\Final\PostBALTEX_logo_NEU.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132" y="1383796"/>
            <a:ext cx="4525387" cy="577867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p:cNvSpPr txBox="1">
            <a:spLocks noChangeArrowheads="1"/>
          </p:cNvSpPr>
          <p:nvPr/>
        </p:nvSpPr>
        <p:spPr bwMode="gray">
          <a:xfrm>
            <a:off x="5244152" y="1608903"/>
            <a:ext cx="5064087" cy="426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de-DE" sz="2100" b="1" kern="0" dirty="0" err="1" smtClean="0">
                <a:solidFill>
                  <a:srgbClr val="000000"/>
                </a:solidFill>
                <a:latin typeface="Calibri" panose="020F0502020204030204" pitchFamily="34" charset="0"/>
              </a:rPr>
              <a:t>Benefits</a:t>
            </a:r>
            <a:r>
              <a:rPr lang="de-DE" sz="2100" b="1" kern="0" dirty="0" smtClean="0">
                <a:solidFill>
                  <a:srgbClr val="000000"/>
                </a:solidFill>
                <a:latin typeface="Calibri" panose="020F0502020204030204" pitchFamily="34" charset="0"/>
              </a:rPr>
              <a:t> </a:t>
            </a:r>
            <a:r>
              <a:rPr lang="de-DE" sz="2100" b="1" kern="0" dirty="0" err="1" smtClean="0">
                <a:solidFill>
                  <a:srgbClr val="000000"/>
                </a:solidFill>
                <a:latin typeface="Calibri" panose="020F0502020204030204" pitchFamily="34" charset="0"/>
              </a:rPr>
              <a:t>and</a:t>
            </a:r>
            <a:r>
              <a:rPr lang="de-DE" sz="2100" b="1" kern="0" dirty="0" smtClean="0">
                <a:solidFill>
                  <a:srgbClr val="000000"/>
                </a:solidFill>
                <a:latin typeface="Calibri" panose="020F0502020204030204" pitchFamily="34" charset="0"/>
              </a:rPr>
              <a:t> </a:t>
            </a:r>
            <a:r>
              <a:rPr lang="de-DE" sz="2100" b="1" kern="0" dirty="0" err="1" smtClean="0">
                <a:solidFill>
                  <a:srgbClr val="000000"/>
                </a:solidFill>
                <a:latin typeface="Calibri" panose="020F0502020204030204" pitchFamily="34" charset="0"/>
              </a:rPr>
              <a:t>collaboration</a:t>
            </a:r>
            <a:endParaRPr lang="de-DE" sz="2100" b="1" kern="0" dirty="0" smtClean="0">
              <a:solidFill>
                <a:srgbClr val="000000"/>
              </a:solidFill>
              <a:latin typeface="Calibri" panose="020F0502020204030204" pitchFamily="34" charset="0"/>
            </a:endParaRPr>
          </a:p>
          <a:p>
            <a:pPr eaLnBrk="1" hangingPunct="1"/>
            <a:endParaRPr lang="de-DE" sz="2100" kern="0" dirty="0">
              <a:solidFill>
                <a:srgbClr val="000000"/>
              </a:solidFill>
              <a:latin typeface="Calibri" panose="020F0502020204030204" pitchFamily="34" charset="0"/>
            </a:endParaRPr>
          </a:p>
          <a:p>
            <a:pPr eaLnBrk="1" hangingPunct="1">
              <a:buFont typeface="Wingdings 3" pitchFamily="18" charset="2"/>
              <a:buNone/>
            </a:pPr>
            <a:r>
              <a:rPr lang="en-US" sz="2100" i="1" dirty="0" smtClean="0">
                <a:solidFill>
                  <a:srgbClr val="000000"/>
                </a:solidFill>
                <a:latin typeface="Calibri" panose="020F0502020204030204" pitchFamily="34" charset="0"/>
              </a:rPr>
              <a:t>HZG is visible as coordinating institution </a:t>
            </a:r>
          </a:p>
          <a:p>
            <a:pPr eaLnBrk="1" hangingPunct="1"/>
            <a:r>
              <a:rPr lang="en-US" sz="2100" i="1" dirty="0" smtClean="0">
                <a:solidFill>
                  <a:srgbClr val="000000"/>
                </a:solidFill>
                <a:latin typeface="Calibri" panose="020F0502020204030204" pitchFamily="34" charset="0"/>
              </a:rPr>
              <a:t>in a large international and interdisciplinary network </a:t>
            </a:r>
            <a:r>
              <a:rPr lang="en-US" sz="2100" i="1" dirty="0">
                <a:solidFill>
                  <a:srgbClr val="000000"/>
                </a:solidFill>
                <a:latin typeface="Calibri" panose="020F0502020204030204" pitchFamily="34" charset="0"/>
              </a:rPr>
              <a:t>of </a:t>
            </a:r>
            <a:r>
              <a:rPr lang="en-US" sz="2100" i="1" dirty="0" smtClean="0">
                <a:solidFill>
                  <a:srgbClr val="000000"/>
                </a:solidFill>
                <a:latin typeface="Calibri" panose="020F0502020204030204" pitchFamily="34" charset="0"/>
              </a:rPr>
              <a:t>institutions and scientists</a:t>
            </a:r>
          </a:p>
          <a:p>
            <a:pPr eaLnBrk="1" hangingPunct="1"/>
            <a:endParaRPr lang="en-US" sz="2100" i="1" dirty="0">
              <a:solidFill>
                <a:srgbClr val="000000"/>
              </a:solidFill>
              <a:latin typeface="Calibri" panose="020F0502020204030204" pitchFamily="34" charset="0"/>
            </a:endParaRPr>
          </a:p>
          <a:p>
            <a:pPr eaLnBrk="1" hangingPunct="1"/>
            <a:r>
              <a:rPr lang="en-US" sz="2100" i="1" dirty="0" smtClean="0">
                <a:solidFill>
                  <a:srgbClr val="000000"/>
                </a:solidFill>
                <a:latin typeface="Calibri" panose="020F0502020204030204" pitchFamily="34" charset="0"/>
              </a:rPr>
              <a:t>Opportunities for international and interdisciplinary cooperation and collaboration</a:t>
            </a:r>
          </a:p>
          <a:p>
            <a:pPr eaLnBrk="1" hangingPunct="1"/>
            <a:endParaRPr lang="en-US" sz="2100" i="1" dirty="0">
              <a:solidFill>
                <a:srgbClr val="000000"/>
              </a:solidFill>
              <a:latin typeface="Calibri" panose="020F0502020204030204" pitchFamily="34" charset="0"/>
            </a:endParaRPr>
          </a:p>
          <a:p>
            <a:pPr eaLnBrk="1" hangingPunct="1"/>
            <a:r>
              <a:rPr lang="en-US" sz="2100" i="1" dirty="0" smtClean="0">
                <a:solidFill>
                  <a:srgbClr val="000000"/>
                </a:solidFill>
                <a:latin typeface="Calibri" panose="020F0502020204030204" pitchFamily="34" charset="0"/>
              </a:rPr>
              <a:t>Information on projects and publications distributed in the Baltic Earth community</a:t>
            </a:r>
          </a:p>
        </p:txBody>
      </p:sp>
      <p:sp>
        <p:nvSpPr>
          <p:cNvPr id="13" name="Rechteck 12"/>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
        <p:nvSpPr>
          <p:cNvPr id="3" name="Rechteck 2"/>
          <p:cNvSpPr/>
          <p:nvPr/>
        </p:nvSpPr>
        <p:spPr>
          <a:xfrm>
            <a:off x="5778748" y="6266398"/>
            <a:ext cx="3175869" cy="643894"/>
          </a:xfrm>
          <a:prstGeom prst="rect">
            <a:avLst/>
          </a:prstGeom>
        </p:spPr>
        <p:txBody>
          <a:bodyPr wrap="none">
            <a:spAutoFit/>
          </a:bodyPr>
          <a:lstStyle/>
          <a:p>
            <a:pPr eaLnBrk="1" hangingPunct="1"/>
            <a:r>
              <a:rPr lang="de-DE" sz="3200" b="1" kern="0" dirty="0" smtClean="0">
                <a:solidFill>
                  <a:srgbClr val="FF0000"/>
                </a:solidFill>
              </a:rPr>
              <a:t>www.baltic.earth</a:t>
            </a:r>
            <a:endParaRPr lang="de-DE" sz="3200" b="1" kern="0" dirty="0">
              <a:solidFill>
                <a:srgbClr val="FF0000"/>
              </a:solidFill>
            </a:endParaRPr>
          </a:p>
        </p:txBody>
      </p:sp>
    </p:spTree>
    <p:extLst>
      <p:ext uri="{BB962C8B-B14F-4D97-AF65-F5344CB8AC3E}">
        <p14:creationId xmlns:p14="http://schemas.microsoft.com/office/powerpoint/2010/main" val="379473444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ChangeArrowheads="1"/>
          </p:cNvSpPr>
          <p:nvPr/>
        </p:nvSpPr>
        <p:spPr bwMode="gray">
          <a:xfrm>
            <a:off x="334207" y="369809"/>
            <a:ext cx="3816747" cy="391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988">
              <a:lnSpc>
                <a:spcPct val="100000"/>
              </a:lnSpc>
              <a:buFontTx/>
              <a:buNone/>
            </a:pPr>
            <a:r>
              <a:rPr lang="de-DE" sz="2400" b="1" smtClean="0">
                <a:solidFill>
                  <a:srgbClr val="000000"/>
                </a:solidFill>
              </a:rPr>
              <a:t>Thank you for your attention!</a:t>
            </a:r>
            <a:endParaRPr lang="de-DE" sz="2400" b="1">
              <a:solidFill>
                <a:srgbClr val="000000"/>
              </a:solidFill>
            </a:endParaRPr>
          </a:p>
        </p:txBody>
      </p:sp>
      <p:pic>
        <p:nvPicPr>
          <p:cNvPr id="11982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156" y="1548383"/>
            <a:ext cx="7954810" cy="5400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
        <p:nvSpPr>
          <p:cNvPr id="5" name="Rechteck 4"/>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338069578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fld id="{40C63A5D-E39D-42DC-B6AA-845B07C03611}" type="slidenum">
              <a:rPr lang="de-DE" altLang="de-DE"/>
              <a:pPr/>
              <a:t>4</a:t>
            </a:fld>
            <a:endParaRPr lang="de-DE" altLang="de-DE"/>
          </a:p>
        </p:txBody>
      </p:sp>
      <p:pic>
        <p:nvPicPr>
          <p:cNvPr id="26628" name="Picture 4" descr="BALTEX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470025" cy="1474788"/>
          </a:xfrm>
          <a:prstGeom prst="rect">
            <a:avLst/>
          </a:prstGeom>
          <a:noFill/>
          <a:extLst>
            <a:ext uri="{909E8E84-426E-40DD-AFC4-6F175D3DCCD1}">
              <a14:hiddenFill xmlns:a14="http://schemas.microsoft.com/office/drawing/2010/main">
                <a:solidFill>
                  <a:srgbClr val="FFFFFF"/>
                </a:solidFill>
              </a14:hiddenFill>
            </a:ext>
          </a:extLst>
        </p:spPr>
      </p:pic>
      <p:sp>
        <p:nvSpPr>
          <p:cNvPr id="26640" name="Rectangle 16"/>
          <p:cNvSpPr>
            <a:spLocks noGrp="1" noChangeArrowheads="1"/>
          </p:cNvSpPr>
          <p:nvPr>
            <p:ph type="title"/>
          </p:nvPr>
        </p:nvSpPr>
        <p:spPr>
          <a:xfrm>
            <a:off x="1674292" y="252239"/>
            <a:ext cx="7848922" cy="701154"/>
          </a:xfrm>
          <a:noFill/>
          <a:ln/>
        </p:spPr>
        <p:txBody>
          <a:bodyPr/>
          <a:lstStyle/>
          <a:p>
            <a:r>
              <a:rPr lang="en-US" altLang="de-DE" sz="2000" b="1" smtClean="0">
                <a:latin typeface="Calibri" pitchFamily="34" charset="0"/>
              </a:rPr>
              <a:t>Motivation for an international interdisciplinary </a:t>
            </a:r>
            <a:br>
              <a:rPr lang="en-US" altLang="de-DE" sz="2000" b="1" smtClean="0">
                <a:latin typeface="Calibri" pitchFamily="34" charset="0"/>
              </a:rPr>
            </a:br>
            <a:r>
              <a:rPr lang="en-US" altLang="de-DE" sz="2000" b="1" smtClean="0">
                <a:latin typeface="Calibri" pitchFamily="34" charset="0"/>
              </a:rPr>
              <a:t>research network</a:t>
            </a:r>
            <a:endParaRPr lang="de-DE" altLang="de-DE" sz="2000" b="1">
              <a:latin typeface="Calibri" pitchFamily="34" charset="0"/>
            </a:endParaRPr>
          </a:p>
        </p:txBody>
      </p:sp>
      <p:pic>
        <p:nvPicPr>
          <p:cNvPr id="12" name="Picture 4" descr="Pool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4212" y="1464184"/>
            <a:ext cx="3894474" cy="5563915"/>
          </a:xfrm>
          <a:prstGeom prst="rect">
            <a:avLst/>
          </a:prstGeom>
          <a:noFill/>
          <a:extLst>
            <a:ext uri="{909E8E84-426E-40DD-AFC4-6F175D3DCCD1}">
              <a14:hiddenFill xmlns:a14="http://schemas.microsoft.com/office/drawing/2010/main">
                <a:solidFill>
                  <a:srgbClr val="FFFFFF"/>
                </a:solidFill>
              </a14:hiddenFill>
            </a:ext>
          </a:extLst>
        </p:spPr>
      </p:pic>
      <p:pic>
        <p:nvPicPr>
          <p:cNvPr id="142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388" y="1474788"/>
            <a:ext cx="1914525" cy="11763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uppieren 1"/>
          <p:cNvGrpSpPr/>
          <p:nvPr/>
        </p:nvGrpSpPr>
        <p:grpSpPr>
          <a:xfrm>
            <a:off x="4723668" y="1058936"/>
            <a:ext cx="4631519" cy="5930021"/>
            <a:chOff x="4723668" y="1058936"/>
            <a:chExt cx="4631519" cy="5930021"/>
          </a:xfrm>
        </p:grpSpPr>
        <p:pic>
          <p:nvPicPr>
            <p:cNvPr id="14" name="Picture 10" descr="HELCOM_area_50dp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1222" y="1448384"/>
              <a:ext cx="4223965" cy="5540573"/>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5"/>
            <p:cNvSpPr>
              <a:spLocks noChangeArrowheads="1"/>
            </p:cNvSpPr>
            <p:nvPr/>
          </p:nvSpPr>
          <p:spPr bwMode="auto">
            <a:xfrm>
              <a:off x="4723668" y="1058936"/>
              <a:ext cx="2351224" cy="1857599"/>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a:p>
          </p:txBody>
        </p:sp>
        <p:sp>
          <p:nvSpPr>
            <p:cNvPr id="17" name="Text Box 8"/>
            <p:cNvSpPr txBox="1">
              <a:spLocks noChangeArrowheads="1"/>
            </p:cNvSpPr>
            <p:nvPr/>
          </p:nvSpPr>
          <p:spPr bwMode="auto">
            <a:xfrm>
              <a:off x="5102647" y="1576387"/>
              <a:ext cx="14287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t-EE" altLang="de-DE" sz="4400"/>
                <a:t>1991</a:t>
              </a:r>
              <a:endParaRPr lang="en-US" altLang="de-DE" sz="4400"/>
            </a:p>
          </p:txBody>
        </p:sp>
      </p:grpSp>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6899" y="104997"/>
            <a:ext cx="1008113" cy="100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hteck 12"/>
          <p:cNvSpPr/>
          <p:nvPr/>
        </p:nvSpPr>
        <p:spPr>
          <a:xfrm>
            <a:off x="4392045" y="7182574"/>
            <a:ext cx="1632178" cy="387798"/>
          </a:xfrm>
          <a:prstGeom prst="rect">
            <a:avLst/>
          </a:prstGeom>
          <a:solidFill>
            <a:schemeClr val="bg1"/>
          </a:solidFill>
        </p:spPr>
        <p:txBody>
          <a:bodyPr wrap="none">
            <a:spAutoFit/>
          </a:bodyPr>
          <a:lstStyle/>
          <a:p>
            <a:r>
              <a:rPr lang="en-GB" kern="0" smtClean="0">
                <a:solidFill>
                  <a:srgbClr val="000000"/>
                </a:solidFill>
                <a:cs typeface="Times New Roman" pitchFamily="18" charset="0"/>
              </a:rPr>
              <a:t>www.baltic.earth</a:t>
            </a:r>
            <a:endParaRPr lang="de-DE"/>
          </a:p>
        </p:txBody>
      </p:sp>
      <p:sp>
        <p:nvSpPr>
          <p:cNvPr id="15" name="Rechteck 14"/>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221990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splatzhalter 3"/>
          <p:cNvSpPr>
            <a:spLocks noGrp="1"/>
          </p:cNvSpPr>
          <p:nvPr>
            <p:ph type="dt" sz="half" idx="10"/>
          </p:nvPr>
        </p:nvSpPr>
        <p:spPr/>
        <p:txBody>
          <a:bodyPr/>
          <a:lstStyle/>
          <a:p>
            <a:r>
              <a:rPr lang="de-DE" altLang="de-DE"/>
              <a:t>Marcus Reckermann, International BALTEX Secretariat                                                              GEWEX/GHP Meeting, Boulder, 19 October 2011</a:t>
            </a:r>
          </a:p>
        </p:txBody>
      </p:sp>
      <p:sp>
        <p:nvSpPr>
          <p:cNvPr id="9" name="Foliennummernplatzhalter 4"/>
          <p:cNvSpPr>
            <a:spLocks noGrp="1"/>
          </p:cNvSpPr>
          <p:nvPr>
            <p:ph type="sldNum" sz="quarter" idx="11"/>
          </p:nvPr>
        </p:nvSpPr>
        <p:spPr/>
        <p:txBody>
          <a:bodyPr/>
          <a:lstStyle/>
          <a:p>
            <a:fld id="{F6B31450-123A-4709-81B5-7B4B9DB4B77E}" type="slidenum">
              <a:rPr lang="de-DE" altLang="de-DE"/>
              <a:pPr/>
              <a:t>5</a:t>
            </a:fld>
            <a:endParaRPr lang="de-DE" altLang="de-DE"/>
          </a:p>
        </p:txBody>
      </p:sp>
      <p:pic>
        <p:nvPicPr>
          <p:cNvPr id="90115" name="Picture 3" descr="BALTEX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470025" cy="1474788"/>
          </a:xfrm>
          <a:prstGeom prst="rect">
            <a:avLst/>
          </a:prstGeom>
          <a:noFill/>
          <a:extLst>
            <a:ext uri="{909E8E84-426E-40DD-AFC4-6F175D3DCCD1}">
              <a14:hiddenFill xmlns:a14="http://schemas.microsoft.com/office/drawing/2010/main">
                <a:solidFill>
                  <a:srgbClr val="FFFFFF"/>
                </a:solidFill>
              </a14:hiddenFill>
            </a:ext>
          </a:extLst>
        </p:spPr>
      </p:pic>
      <p:pic>
        <p:nvPicPr>
          <p:cNvPr id="90119" name="Picture 7"/>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l="8286" t="9572" r="8286" b="7143"/>
          <a:stretch>
            <a:fillRect/>
          </a:stretch>
        </p:blipFill>
        <p:spPr bwMode="auto">
          <a:xfrm>
            <a:off x="7515858" y="1198754"/>
            <a:ext cx="1223963" cy="1200150"/>
          </a:xfrm>
          <a:prstGeom prst="rect">
            <a:avLst/>
          </a:prstGeom>
          <a:solidFill>
            <a:schemeClr val="bg1"/>
          </a:solidFill>
        </p:spPr>
      </p:pic>
      <p:pic>
        <p:nvPicPr>
          <p:cNvPr id="90120" name="Picture 8" descr="RHPs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148" y="2335569"/>
            <a:ext cx="10108268" cy="6501011"/>
          </a:xfrm>
          <a:prstGeom prst="rect">
            <a:avLst/>
          </a:prstGeom>
          <a:noFill/>
          <a:extLst>
            <a:ext uri="{909E8E84-426E-40DD-AFC4-6F175D3DCCD1}">
              <a14:hiddenFill xmlns:a14="http://schemas.microsoft.com/office/drawing/2010/main">
                <a:solidFill>
                  <a:srgbClr val="FFFFFF"/>
                </a:solidFill>
              </a14:hiddenFill>
            </a:ext>
          </a:extLst>
        </p:spPr>
      </p:pic>
      <p:sp>
        <p:nvSpPr>
          <p:cNvPr id="90122" name="Rectangle 10"/>
          <p:cNvSpPr>
            <a:spLocks noGrp="1" noChangeArrowheads="1"/>
          </p:cNvSpPr>
          <p:nvPr>
            <p:ph type="title"/>
          </p:nvPr>
        </p:nvSpPr>
        <p:spPr>
          <a:xfrm>
            <a:off x="1890316" y="396255"/>
            <a:ext cx="6264696" cy="504006"/>
          </a:xfrm>
          <a:noFill/>
          <a:ln/>
        </p:spPr>
        <p:txBody>
          <a:bodyPr/>
          <a:lstStyle/>
          <a:p>
            <a:r>
              <a:rPr lang="en-US" altLang="de-DE" sz="2000" b="1" smtClean="0">
                <a:latin typeface="Calibri" pitchFamily="34" charset="0"/>
              </a:rPr>
              <a:t>BALTEX </a:t>
            </a:r>
            <a:r>
              <a:rPr lang="en-US" altLang="de-DE" sz="2000" b="1">
                <a:latin typeface="Calibri" pitchFamily="34" charset="0"/>
              </a:rPr>
              <a:t>was founded in </a:t>
            </a:r>
            <a:r>
              <a:rPr lang="en-US" altLang="de-DE" sz="2000" b="1" smtClean="0">
                <a:latin typeface="Calibri" pitchFamily="34" charset="0"/>
              </a:rPr>
              <a:t>1992 as </a:t>
            </a:r>
            <a:r>
              <a:rPr lang="en-US" altLang="de-DE" sz="2000" b="1">
                <a:latin typeface="Calibri" pitchFamily="34" charset="0"/>
              </a:rPr>
              <a:t>part of the </a:t>
            </a:r>
            <a:r>
              <a:rPr lang="en-US" altLang="de-DE" sz="2000" b="1" smtClean="0">
                <a:latin typeface="Calibri" pitchFamily="34" charset="0"/>
              </a:rPr>
              <a:t/>
            </a:r>
            <a:br>
              <a:rPr lang="en-US" altLang="de-DE" sz="2000" b="1" smtClean="0">
                <a:latin typeface="Calibri" pitchFamily="34" charset="0"/>
              </a:rPr>
            </a:br>
            <a:r>
              <a:rPr lang="en-US" altLang="de-DE" sz="2000" b="1" smtClean="0">
                <a:latin typeface="Calibri" pitchFamily="34" charset="0"/>
              </a:rPr>
              <a:t>GEWEX </a:t>
            </a:r>
            <a:r>
              <a:rPr lang="en-US" altLang="de-DE" sz="2000" b="1">
                <a:latin typeface="Calibri" pitchFamily="34" charset="0"/>
              </a:rPr>
              <a:t>programme of </a:t>
            </a:r>
            <a:r>
              <a:rPr lang="en-US" altLang="de-DE" sz="2000" b="1" smtClean="0">
                <a:latin typeface="Calibri" pitchFamily="34" charset="0"/>
              </a:rPr>
              <a:t>WCRP</a:t>
            </a:r>
            <a:endParaRPr lang="de-DE" altLang="de-DE" sz="2000" b="1">
              <a:latin typeface="Calibri" pitchFamily="34" charset="0"/>
            </a:endParaRPr>
          </a:p>
        </p:txBody>
      </p:sp>
      <p:pic>
        <p:nvPicPr>
          <p:cNvPr id="144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0236" y="1381317"/>
            <a:ext cx="1951037"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8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424" y="1582929"/>
            <a:ext cx="2365375"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6899" y="104997"/>
            <a:ext cx="1008113" cy="100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hteck 10"/>
          <p:cNvSpPr/>
          <p:nvPr/>
        </p:nvSpPr>
        <p:spPr>
          <a:xfrm>
            <a:off x="4392045" y="7182574"/>
            <a:ext cx="1632178" cy="387798"/>
          </a:xfrm>
          <a:prstGeom prst="rect">
            <a:avLst/>
          </a:prstGeom>
          <a:solidFill>
            <a:schemeClr val="bg1"/>
          </a:solidFill>
        </p:spPr>
        <p:txBody>
          <a:bodyPr wrap="none">
            <a:spAutoFit/>
          </a:bodyPr>
          <a:lstStyle/>
          <a:p>
            <a:r>
              <a:rPr lang="en-GB" kern="0" smtClean="0">
                <a:solidFill>
                  <a:srgbClr val="000000"/>
                </a:solidFill>
                <a:cs typeface="Times New Roman" pitchFamily="18" charset="0"/>
              </a:rPr>
              <a:t>www.baltic.earth</a:t>
            </a:r>
            <a:endParaRPr lang="de-DE"/>
          </a:p>
        </p:txBody>
      </p:sp>
      <p:sp>
        <p:nvSpPr>
          <p:cNvPr id="12" name="Rechteck 11"/>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50552941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fld id="{40C63A5D-E39D-42DC-B6AA-845B07C03611}" type="slidenum">
              <a:rPr lang="de-DE" altLang="de-DE"/>
              <a:pPr/>
              <a:t>6</a:t>
            </a:fld>
            <a:endParaRPr lang="de-DE" altLang="de-DE"/>
          </a:p>
        </p:txBody>
      </p:sp>
      <p:pic>
        <p:nvPicPr>
          <p:cNvPr id="26641" name="Picture 17" descr="Fig2_Reckermann_BALTE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8549" y="3140869"/>
            <a:ext cx="5184775" cy="2665412"/>
          </a:xfrm>
          <a:prstGeom prst="rect">
            <a:avLst/>
          </a:prstGeom>
          <a:noFill/>
          <a:extLst>
            <a:ext uri="{909E8E84-426E-40DD-AFC4-6F175D3DCCD1}">
              <a14:hiddenFill xmlns:a14="http://schemas.microsoft.com/office/drawing/2010/main">
                <a:solidFill>
                  <a:srgbClr val="FFFFFF"/>
                </a:solidFill>
              </a14:hiddenFill>
            </a:ext>
          </a:extLst>
        </p:spPr>
      </p:pic>
      <p:sp>
        <p:nvSpPr>
          <p:cNvPr id="26627" name="Rectangle 3"/>
          <p:cNvSpPr>
            <a:spLocks noGrp="1" noChangeArrowheads="1"/>
          </p:cNvSpPr>
          <p:nvPr>
            <p:ph type="body" idx="1"/>
          </p:nvPr>
        </p:nvSpPr>
        <p:spPr>
          <a:xfrm>
            <a:off x="3690938" y="1331913"/>
            <a:ext cx="6840537" cy="1944687"/>
          </a:xfrm>
        </p:spPr>
        <p:txBody>
          <a:bodyPr/>
          <a:lstStyle/>
          <a:p>
            <a:r>
              <a:rPr lang="en-US" altLang="de-DE" b="1">
                <a:latin typeface="Calibri" pitchFamily="34" charset="0"/>
              </a:rPr>
              <a:t>BALTEX was founded in 1992 as part of the GEWEX programme of WCRP</a:t>
            </a:r>
          </a:p>
          <a:p>
            <a:endParaRPr lang="en-US" altLang="de-DE" b="1">
              <a:latin typeface="Calibri" pitchFamily="34" charset="0"/>
            </a:endParaRPr>
          </a:p>
          <a:p>
            <a:r>
              <a:rPr lang="en-US" altLang="de-DE" smtClean="0">
                <a:latin typeface="Calibri" pitchFamily="34" charset="0"/>
              </a:rPr>
              <a:t>The </a:t>
            </a:r>
            <a:r>
              <a:rPr lang="en-US" altLang="de-DE" b="1">
                <a:solidFill>
                  <a:srgbClr val="00A2E0"/>
                </a:solidFill>
                <a:latin typeface="Calibri" pitchFamily="34" charset="0"/>
              </a:rPr>
              <a:t>hydrological cycle</a:t>
            </a:r>
            <a:r>
              <a:rPr lang="en-US" altLang="de-DE">
                <a:latin typeface="Calibri" pitchFamily="34" charset="0"/>
              </a:rPr>
              <a:t> and the </a:t>
            </a:r>
            <a:r>
              <a:rPr lang="en-US" altLang="de-DE" b="1">
                <a:solidFill>
                  <a:srgbClr val="00A2E0"/>
                </a:solidFill>
                <a:latin typeface="Calibri" pitchFamily="34" charset="0"/>
              </a:rPr>
              <a:t>exchange of energy</a:t>
            </a:r>
            <a:r>
              <a:rPr lang="en-US" altLang="de-DE">
                <a:latin typeface="Calibri" pitchFamily="34" charset="0"/>
              </a:rPr>
              <a:t> </a:t>
            </a:r>
            <a:r>
              <a:rPr lang="en-US" altLang="de-DE" smtClean="0">
                <a:latin typeface="Calibri" pitchFamily="34" charset="0"/>
              </a:rPr>
              <a:t>between </a:t>
            </a:r>
            <a:r>
              <a:rPr lang="en-US" altLang="de-DE">
                <a:latin typeface="Calibri" pitchFamily="34" charset="0"/>
              </a:rPr>
              <a:t>the </a:t>
            </a:r>
            <a:r>
              <a:rPr lang="en-US" altLang="de-DE" smtClean="0">
                <a:latin typeface="Calibri" pitchFamily="34" charset="0"/>
              </a:rPr>
              <a:t>atmosphere</a:t>
            </a:r>
          </a:p>
          <a:p>
            <a:r>
              <a:rPr lang="en-US" altLang="de-DE" smtClean="0">
                <a:latin typeface="Calibri" pitchFamily="34" charset="0"/>
              </a:rPr>
              <a:t>and </a:t>
            </a:r>
            <a:r>
              <a:rPr lang="en-US" altLang="de-DE">
                <a:latin typeface="Calibri" pitchFamily="34" charset="0"/>
              </a:rPr>
              <a:t>the surface of the Earth </a:t>
            </a:r>
            <a:r>
              <a:rPr lang="en-US" altLang="de-DE" smtClean="0">
                <a:latin typeface="Calibri" pitchFamily="34" charset="0"/>
              </a:rPr>
              <a:t>(</a:t>
            </a:r>
            <a:r>
              <a:rPr lang="en-US" altLang="de-DE" b="1">
                <a:solidFill>
                  <a:srgbClr val="00A2E0"/>
                </a:solidFill>
                <a:latin typeface="Calibri" pitchFamily="34" charset="0"/>
              </a:rPr>
              <a:t>pysical part of the climate system)</a:t>
            </a:r>
            <a:endParaRPr lang="en-US" altLang="de-DE">
              <a:latin typeface="Calibri" pitchFamily="34" charset="0"/>
            </a:endParaRPr>
          </a:p>
          <a:p>
            <a:endParaRPr lang="en-US" altLang="de-DE">
              <a:latin typeface="Calibri" pitchFamily="34" charset="0"/>
            </a:endParaRPr>
          </a:p>
          <a:p>
            <a:r>
              <a:rPr lang="en-US" altLang="de-DE" b="1">
                <a:latin typeface="Calibri" pitchFamily="34" charset="0"/>
              </a:rPr>
              <a:t>Major disciplines: </a:t>
            </a:r>
            <a:r>
              <a:rPr lang="en-US" altLang="de-DE">
                <a:latin typeface="Calibri" pitchFamily="34" charset="0"/>
              </a:rPr>
              <a:t>Meteorology, Oceanography, Hydrology</a:t>
            </a:r>
          </a:p>
          <a:p>
            <a:endParaRPr lang="en-US" altLang="de-DE">
              <a:latin typeface="Calibri" pitchFamily="34" charset="0"/>
            </a:endParaRPr>
          </a:p>
        </p:txBody>
      </p:sp>
      <p:pic>
        <p:nvPicPr>
          <p:cNvPr id="26628" name="Picture 4" descr="BALTEX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470026" cy="1474788"/>
          </a:xfrm>
          <a:prstGeom prst="rect">
            <a:avLst/>
          </a:prstGeom>
          <a:noFill/>
          <a:extLst>
            <a:ext uri="{909E8E84-426E-40DD-AFC4-6F175D3DCCD1}">
              <a14:hiddenFill xmlns:a14="http://schemas.microsoft.com/office/drawing/2010/main">
                <a:solidFill>
                  <a:srgbClr val="FFFFFF"/>
                </a:solidFill>
              </a14:hiddenFill>
            </a:ext>
          </a:extLst>
        </p:spPr>
      </p:pic>
      <p:pic>
        <p:nvPicPr>
          <p:cNvPr id="26629" name="Picture 5" descr="IMG_078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363" y="4645026"/>
            <a:ext cx="3097212" cy="2322513"/>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Norway_SWF_20042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3" y="1620838"/>
            <a:ext cx="3097212" cy="3097212"/>
          </a:xfrm>
          <a:prstGeom prst="rect">
            <a:avLst/>
          </a:prstGeom>
          <a:noFill/>
          <a:extLst>
            <a:ext uri="{909E8E84-426E-40DD-AFC4-6F175D3DCCD1}">
              <a14:hiddenFill xmlns:a14="http://schemas.microsoft.com/office/drawing/2010/main">
                <a:solidFill>
                  <a:srgbClr val="FFFFFF"/>
                </a:solidFill>
              </a14:hiddenFill>
            </a:ext>
          </a:extLst>
        </p:spPr>
      </p:pic>
      <p:sp>
        <p:nvSpPr>
          <p:cNvPr id="26639" name="Rectangle 15"/>
          <p:cNvSpPr>
            <a:spLocks noChangeArrowheads="1"/>
          </p:cNvSpPr>
          <p:nvPr/>
        </p:nvSpPr>
        <p:spPr bwMode="auto">
          <a:xfrm>
            <a:off x="3604622" y="5806282"/>
            <a:ext cx="6594551" cy="9808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984" tIns="46792" rIns="89984" bIns="46792">
            <a:spAutoFit/>
          </a:bodyPr>
          <a:lstStyle>
            <a:lvl1pPr defTabSz="1042988">
              <a:defRPr>
                <a:solidFill>
                  <a:schemeClr val="tx1"/>
                </a:solidFill>
                <a:latin typeface="Arial" charset="0"/>
                <a:cs typeface="Arial" charset="0"/>
              </a:defRPr>
            </a:lvl1pPr>
            <a:lvl2pPr defTabSz="1042988">
              <a:defRPr>
                <a:solidFill>
                  <a:schemeClr val="tx1"/>
                </a:solidFill>
                <a:latin typeface="Arial" charset="0"/>
                <a:cs typeface="Arial" charset="0"/>
              </a:defRPr>
            </a:lvl2pPr>
            <a:lvl3pPr defTabSz="1042988">
              <a:defRPr>
                <a:solidFill>
                  <a:schemeClr val="tx1"/>
                </a:solidFill>
                <a:latin typeface="Arial" charset="0"/>
                <a:cs typeface="Arial" charset="0"/>
              </a:defRPr>
            </a:lvl3pPr>
            <a:lvl4pPr defTabSz="1042988">
              <a:defRPr>
                <a:solidFill>
                  <a:schemeClr val="tx1"/>
                </a:solidFill>
                <a:latin typeface="Arial" charset="0"/>
                <a:cs typeface="Arial" charset="0"/>
              </a:defRPr>
            </a:lvl4pPr>
            <a:lvl5pPr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buFontTx/>
              <a:buNone/>
            </a:pPr>
            <a:r>
              <a:rPr lang="en-US" altLang="de-DE" b="1">
                <a:latin typeface="Calibri" pitchFamily="34" charset="0"/>
              </a:rPr>
              <a:t>Major outcomes of BALTEX Phase I (1992-2003: </a:t>
            </a:r>
          </a:p>
          <a:p>
            <a:pPr>
              <a:buFontTx/>
              <a:buNone/>
            </a:pPr>
            <a:r>
              <a:rPr lang="en-US" altLang="de-DE">
                <a:latin typeface="Calibri" pitchFamily="34" charset="0"/>
              </a:rPr>
              <a:t>Building of research and </a:t>
            </a:r>
            <a:r>
              <a:rPr lang="en-US" altLang="de-DE" smtClean="0">
                <a:latin typeface="Calibri" pitchFamily="34" charset="0"/>
              </a:rPr>
              <a:t>observation network</a:t>
            </a:r>
            <a:r>
              <a:rPr lang="en-US" altLang="de-DE">
                <a:latin typeface="Calibri" pitchFamily="34" charset="0"/>
              </a:rPr>
              <a:t>; </a:t>
            </a:r>
            <a:r>
              <a:rPr lang="en-US" altLang="de-DE" smtClean="0">
                <a:latin typeface="Calibri" pitchFamily="34" charset="0"/>
              </a:rPr>
              <a:t>data exchange and availability, development </a:t>
            </a:r>
            <a:r>
              <a:rPr lang="en-US" altLang="de-DE">
                <a:latin typeface="Calibri" pitchFamily="34" charset="0"/>
              </a:rPr>
              <a:t>of coupled regional atmosphere-land-ocean </a:t>
            </a:r>
            <a:r>
              <a:rPr lang="en-US" altLang="de-DE" smtClean="0">
                <a:latin typeface="Calibri" pitchFamily="34" charset="0"/>
              </a:rPr>
              <a:t>models</a:t>
            </a:r>
            <a:endParaRPr lang="en-US" altLang="de-DE" b="1">
              <a:solidFill>
                <a:srgbClr val="00A2E0"/>
              </a:solidFill>
              <a:latin typeface="Calibri" pitchFamily="34" charset="0"/>
            </a:endParaRPr>
          </a:p>
        </p:txBody>
      </p:sp>
      <p:sp>
        <p:nvSpPr>
          <p:cNvPr id="26640" name="Rectangle 16"/>
          <p:cNvSpPr>
            <a:spLocks noGrp="1" noChangeArrowheads="1"/>
          </p:cNvSpPr>
          <p:nvPr>
            <p:ph type="title"/>
          </p:nvPr>
        </p:nvSpPr>
        <p:spPr>
          <a:xfrm>
            <a:off x="1766604" y="316460"/>
            <a:ext cx="6264745" cy="431997"/>
          </a:xfrm>
          <a:noFill/>
          <a:ln/>
        </p:spPr>
        <p:txBody>
          <a:bodyPr/>
          <a:lstStyle/>
          <a:p>
            <a:r>
              <a:rPr lang="en-US" altLang="de-DE" sz="2100" b="1">
                <a:latin typeface="Calibri" pitchFamily="34" charset="0"/>
              </a:rPr>
              <a:t>BALTEX Phase I: 1992 – 2003: First 10 year Phase</a:t>
            </a:r>
            <a:endParaRPr lang="de-DE" altLang="de-DE" sz="2100" b="1">
              <a:latin typeface="Calibri" pitchFamily="34" charset="0"/>
            </a:endParaRPr>
          </a:p>
        </p:txBody>
      </p:sp>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0236" y="0"/>
            <a:ext cx="926331" cy="24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hteck 10"/>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1135333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4"/>
          <p:cNvSpPr>
            <a:spLocks noGrp="1"/>
          </p:cNvSpPr>
          <p:nvPr>
            <p:ph type="sldNum" sz="quarter" idx="11"/>
          </p:nvPr>
        </p:nvSpPr>
        <p:spPr/>
        <p:txBody>
          <a:bodyPr/>
          <a:lstStyle/>
          <a:p>
            <a:fld id="{B4F85635-084D-464E-BC8E-9D5E8E6493DD}" type="slidenum">
              <a:rPr lang="de-DE" altLang="de-DE"/>
              <a:pPr/>
              <a:t>7</a:t>
            </a:fld>
            <a:endParaRPr lang="de-DE" altLang="de-DE"/>
          </a:p>
        </p:txBody>
      </p:sp>
      <p:sp>
        <p:nvSpPr>
          <p:cNvPr id="98306" name="Rectangle 2"/>
          <p:cNvSpPr>
            <a:spLocks noGrp="1" noChangeArrowheads="1"/>
          </p:cNvSpPr>
          <p:nvPr>
            <p:ph type="title"/>
          </p:nvPr>
        </p:nvSpPr>
        <p:spPr>
          <a:xfrm>
            <a:off x="1746300" y="248058"/>
            <a:ext cx="6767513" cy="560388"/>
          </a:xfrm>
        </p:spPr>
        <p:txBody>
          <a:bodyPr/>
          <a:lstStyle/>
          <a:p>
            <a:r>
              <a:rPr lang="en-US" altLang="de-DE" sz="2100" b="1">
                <a:latin typeface="Calibri" pitchFamily="34" charset="0"/>
              </a:rPr>
              <a:t>BALTEX Phase II: 2003 - 2012: Second 10 year Phase</a:t>
            </a:r>
            <a:endParaRPr lang="de-DE" altLang="de-DE" sz="2100" b="1">
              <a:latin typeface="Calibri" pitchFamily="34" charset="0"/>
            </a:endParaRPr>
          </a:p>
        </p:txBody>
      </p:sp>
      <p:pic>
        <p:nvPicPr>
          <p:cNvPr id="98307" name="Picture 3" descr="BALTEX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470026" cy="1474788"/>
          </a:xfrm>
          <a:prstGeom prst="rect">
            <a:avLst/>
          </a:prstGeom>
          <a:noFill/>
          <a:extLst>
            <a:ext uri="{909E8E84-426E-40DD-AFC4-6F175D3DCCD1}">
              <a14:hiddenFill xmlns:a14="http://schemas.microsoft.com/office/drawing/2010/main">
                <a:solidFill>
                  <a:srgbClr val="FFFFFF"/>
                </a:solidFill>
              </a14:hiddenFill>
            </a:ext>
          </a:extLst>
        </p:spPr>
      </p:pic>
      <p:sp>
        <p:nvSpPr>
          <p:cNvPr id="98308" name="Rectangle 4"/>
          <p:cNvSpPr>
            <a:spLocks noChangeArrowheads="1"/>
          </p:cNvSpPr>
          <p:nvPr/>
        </p:nvSpPr>
        <p:spPr bwMode="gray">
          <a:xfrm>
            <a:off x="522288" y="1692399"/>
            <a:ext cx="9791700"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1042988">
              <a:tabLst>
                <a:tab pos="449263" algn="l"/>
                <a:tab pos="898525" algn="l"/>
                <a:tab pos="1347788" algn="l"/>
                <a:tab pos="1797050" algn="l"/>
              </a:tabLst>
              <a:defRPr sz="1600">
                <a:solidFill>
                  <a:schemeClr val="tx1"/>
                </a:solidFill>
                <a:latin typeface="Arial" charset="0"/>
                <a:cs typeface="Arial" charset="0"/>
              </a:defRPr>
            </a:lvl1pPr>
            <a:lvl2pPr marL="446088" indent="-444500" defTabSz="1042988">
              <a:buChar char="Ò"/>
              <a:tabLst>
                <a:tab pos="449263" algn="l"/>
                <a:tab pos="898525" algn="l"/>
                <a:tab pos="1347788" algn="l"/>
                <a:tab pos="1797050" algn="l"/>
              </a:tabLst>
              <a:defRPr sz="1600">
                <a:solidFill>
                  <a:schemeClr val="tx1"/>
                </a:solidFill>
                <a:latin typeface="Arial" charset="0"/>
                <a:cs typeface="Arial" charset="0"/>
              </a:defRPr>
            </a:lvl2pPr>
            <a:lvl3pPr marL="895350" indent="-447675" defTabSz="1042988">
              <a:buChar char="Ò"/>
              <a:tabLst>
                <a:tab pos="449263" algn="l"/>
                <a:tab pos="898525" algn="l"/>
                <a:tab pos="1347788" algn="l"/>
                <a:tab pos="1797050" algn="l"/>
              </a:tabLst>
              <a:defRPr sz="1600">
                <a:solidFill>
                  <a:schemeClr val="tx1"/>
                </a:solidFill>
                <a:latin typeface="Arial" charset="0"/>
                <a:cs typeface="Arial" charset="0"/>
              </a:defRPr>
            </a:lvl3pPr>
            <a:lvl4pPr marL="1344613" indent="-447675" defTabSz="1042988">
              <a:buChar char="Ò"/>
              <a:tabLst>
                <a:tab pos="449263" algn="l"/>
                <a:tab pos="898525" algn="l"/>
                <a:tab pos="1347788" algn="l"/>
                <a:tab pos="1797050" algn="l"/>
              </a:tabLst>
              <a:defRPr sz="1600">
                <a:solidFill>
                  <a:schemeClr val="tx1"/>
                </a:solidFill>
                <a:latin typeface="Arial" charset="0"/>
                <a:cs typeface="Arial" charset="0"/>
              </a:defRPr>
            </a:lvl4pPr>
            <a:lvl5pPr marL="1793875" indent="-447675" defTabSz="1042988">
              <a:buChar char="Ò"/>
              <a:tabLst>
                <a:tab pos="449263" algn="l"/>
                <a:tab pos="898525" algn="l"/>
                <a:tab pos="1347788" algn="l"/>
                <a:tab pos="1797050" algn="l"/>
              </a:tabLst>
              <a:defRPr sz="1600">
                <a:solidFill>
                  <a:schemeClr val="tx1"/>
                </a:solidFill>
                <a:latin typeface="Arial" charset="0"/>
                <a:cs typeface="Arial" charset="0"/>
              </a:defRPr>
            </a:lvl5pPr>
            <a:lvl6pPr marL="2251075" indent="-447675" defTabSz="1042988"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Arial" charset="0"/>
                <a:cs typeface="Arial" charset="0"/>
              </a:defRPr>
            </a:lvl6pPr>
            <a:lvl7pPr marL="2708275" indent="-447675" defTabSz="1042988"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Arial" charset="0"/>
                <a:cs typeface="Arial" charset="0"/>
              </a:defRPr>
            </a:lvl7pPr>
            <a:lvl8pPr marL="3165475" indent="-447675" defTabSz="1042988"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Arial" charset="0"/>
                <a:cs typeface="Arial" charset="0"/>
              </a:defRPr>
            </a:lvl8pPr>
            <a:lvl9pPr marL="3622675" indent="-447675" defTabSz="1042988"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Arial" charset="0"/>
                <a:cs typeface="Arial" charset="0"/>
              </a:defRPr>
            </a:lvl9pPr>
          </a:lstStyle>
          <a:p>
            <a:pPr>
              <a:buFontTx/>
              <a:buNone/>
            </a:pPr>
            <a:r>
              <a:rPr lang="en-GB" altLang="de-DE">
                <a:latin typeface="Calibri" pitchFamily="34" charset="0"/>
              </a:rPr>
              <a:t>BALTEX Phase II </a:t>
            </a:r>
            <a:r>
              <a:rPr lang="en-GB" altLang="de-DE" smtClean="0">
                <a:latin typeface="Calibri" pitchFamily="34" charset="0"/>
              </a:rPr>
              <a:t>has evolved into an </a:t>
            </a:r>
            <a:r>
              <a:rPr lang="en-GB" altLang="de-DE" b="1">
                <a:latin typeface="Calibri" pitchFamily="34" charset="0"/>
              </a:rPr>
              <a:t>environmental research network</a:t>
            </a:r>
            <a:r>
              <a:rPr lang="en-GB" altLang="de-DE">
                <a:latin typeface="Calibri" pitchFamily="34" charset="0"/>
              </a:rPr>
              <a:t> dealing with the </a:t>
            </a:r>
            <a:br>
              <a:rPr lang="en-GB" altLang="de-DE">
                <a:latin typeface="Calibri" pitchFamily="34" charset="0"/>
              </a:rPr>
            </a:br>
            <a:r>
              <a:rPr lang="en-GB" altLang="de-DE" b="1">
                <a:solidFill>
                  <a:srgbClr val="00A2E0"/>
                </a:solidFill>
                <a:latin typeface="Calibri" pitchFamily="34" charset="0"/>
              </a:rPr>
              <a:t>Earth system of the entire Baltic Sea catchment</a:t>
            </a:r>
            <a:r>
              <a:rPr lang="en-GB" altLang="de-DE">
                <a:latin typeface="Calibri" pitchFamily="34" charset="0"/>
              </a:rPr>
              <a:t> </a:t>
            </a:r>
            <a:r>
              <a:rPr lang="en-GB" altLang="de-DE" smtClean="0">
                <a:latin typeface="Calibri" pitchFamily="34" charset="0"/>
              </a:rPr>
              <a:t>including terrestrial </a:t>
            </a:r>
            <a:r>
              <a:rPr lang="en-GB" altLang="de-DE">
                <a:latin typeface="Calibri" pitchFamily="34" charset="0"/>
              </a:rPr>
              <a:t>and marine b</a:t>
            </a:r>
            <a:r>
              <a:rPr lang="en-GB" altLang="de-DE" smtClean="0">
                <a:latin typeface="Calibri" pitchFamily="34" charset="0"/>
              </a:rPr>
              <a:t>iogeochemical cycles</a:t>
            </a:r>
            <a:endParaRPr lang="en-GB" altLang="de-DE">
              <a:latin typeface="Calibri" pitchFamily="34" charset="0"/>
            </a:endParaRPr>
          </a:p>
          <a:p>
            <a:pPr>
              <a:buFontTx/>
              <a:buNone/>
            </a:pPr>
            <a:endParaRPr lang="en-GB" altLang="de-DE">
              <a:latin typeface="Calibri" pitchFamily="34" charset="0"/>
            </a:endParaRPr>
          </a:p>
          <a:p>
            <a:pPr>
              <a:buFontTx/>
              <a:buNone/>
            </a:pPr>
            <a:r>
              <a:rPr lang="en-GB" altLang="de-DE" b="1">
                <a:latin typeface="Calibri" pitchFamily="34" charset="0"/>
              </a:rPr>
              <a:t>Scientific disciplines (in Phase II):</a:t>
            </a:r>
            <a:br>
              <a:rPr lang="en-GB" altLang="de-DE" b="1">
                <a:latin typeface="Calibri" pitchFamily="34" charset="0"/>
              </a:rPr>
            </a:br>
            <a:r>
              <a:rPr lang="en-GB" altLang="de-DE">
                <a:latin typeface="Calibri" pitchFamily="34" charset="0"/>
              </a:rPr>
              <a:t>	Meteorology</a:t>
            </a:r>
          </a:p>
          <a:p>
            <a:pPr>
              <a:buFontTx/>
              <a:buNone/>
            </a:pPr>
            <a:r>
              <a:rPr lang="en-GB" altLang="de-DE">
                <a:latin typeface="Calibri" pitchFamily="34" charset="0"/>
              </a:rPr>
              <a:t>	Hydrology</a:t>
            </a:r>
            <a:br>
              <a:rPr lang="en-GB" altLang="de-DE">
                <a:latin typeface="Calibri" pitchFamily="34" charset="0"/>
              </a:rPr>
            </a:br>
            <a:r>
              <a:rPr lang="en-GB" altLang="de-DE">
                <a:latin typeface="Calibri" pitchFamily="34" charset="0"/>
              </a:rPr>
              <a:t>	Climatology</a:t>
            </a:r>
            <a:br>
              <a:rPr lang="en-GB" altLang="de-DE">
                <a:latin typeface="Calibri" pitchFamily="34" charset="0"/>
              </a:rPr>
            </a:br>
            <a:r>
              <a:rPr lang="en-GB" altLang="de-DE">
                <a:latin typeface="Calibri" pitchFamily="34" charset="0"/>
              </a:rPr>
              <a:t>	Oceanography</a:t>
            </a:r>
            <a:br>
              <a:rPr lang="en-GB" altLang="de-DE">
                <a:latin typeface="Calibri" pitchFamily="34" charset="0"/>
              </a:rPr>
            </a:br>
            <a:r>
              <a:rPr lang="en-GB" altLang="de-DE">
                <a:latin typeface="Calibri" pitchFamily="34" charset="0"/>
              </a:rPr>
              <a:t>	Biogeochemistry</a:t>
            </a:r>
          </a:p>
          <a:p>
            <a:pPr>
              <a:buFontTx/>
              <a:buNone/>
            </a:pPr>
            <a:endParaRPr lang="en-GB" altLang="de-DE">
              <a:latin typeface="Calibri" pitchFamily="34" charset="0"/>
            </a:endParaRPr>
          </a:p>
          <a:p>
            <a:pPr>
              <a:buFontTx/>
              <a:buNone/>
            </a:pPr>
            <a:r>
              <a:rPr lang="en-GB" altLang="de-DE">
                <a:latin typeface="Calibri" pitchFamily="34" charset="0"/>
              </a:rPr>
              <a:t>Important elements are </a:t>
            </a:r>
          </a:p>
          <a:p>
            <a:pPr>
              <a:buFontTx/>
              <a:buNone/>
            </a:pPr>
            <a:r>
              <a:rPr lang="en-GB" altLang="de-DE" b="1" smtClean="0">
                <a:solidFill>
                  <a:srgbClr val="00A2E0"/>
                </a:solidFill>
                <a:latin typeface="Calibri" pitchFamily="34" charset="0"/>
              </a:rPr>
              <a:t>Climate </a:t>
            </a:r>
            <a:r>
              <a:rPr lang="en-GB" altLang="de-DE" b="1">
                <a:solidFill>
                  <a:srgbClr val="00A2E0"/>
                </a:solidFill>
                <a:latin typeface="Calibri" pitchFamily="34" charset="0"/>
              </a:rPr>
              <a:t>variability and change</a:t>
            </a:r>
            <a:r>
              <a:rPr lang="en-GB" altLang="de-DE">
                <a:latin typeface="Calibri" pitchFamily="34" charset="0"/>
              </a:rPr>
              <a:t> </a:t>
            </a:r>
          </a:p>
          <a:p>
            <a:pPr>
              <a:buFontTx/>
              <a:buNone/>
            </a:pPr>
            <a:r>
              <a:rPr lang="en-GB" altLang="de-DE">
                <a:latin typeface="Calibri" pitchFamily="34" charset="0"/>
              </a:rPr>
              <a:t>and related impacts on </a:t>
            </a:r>
            <a:r>
              <a:rPr lang="en-GB" altLang="de-DE" smtClean="0">
                <a:latin typeface="Calibri" pitchFamily="34" charset="0"/>
              </a:rPr>
              <a:t>the environment and </a:t>
            </a:r>
            <a:r>
              <a:rPr lang="en-GB" altLang="de-DE">
                <a:latin typeface="Calibri" pitchFamily="34" charset="0"/>
              </a:rPr>
              <a:t>the human </a:t>
            </a:r>
            <a:r>
              <a:rPr lang="en-GB" altLang="de-DE" smtClean="0">
                <a:latin typeface="Calibri" pitchFamily="34" charset="0"/>
              </a:rPr>
              <a:t>sphere</a:t>
            </a:r>
            <a:endParaRPr lang="en-GB" altLang="de-DE">
              <a:latin typeface="Calibri" pitchFamily="34" charset="0"/>
            </a:endParaRPr>
          </a:p>
          <a:p>
            <a:pPr>
              <a:buFontTx/>
              <a:buNone/>
            </a:pPr>
            <a:endParaRPr lang="en-GB" altLang="de-DE">
              <a:latin typeface="Calibri" pitchFamily="34" charset="0"/>
            </a:endParaRPr>
          </a:p>
          <a:p>
            <a:pPr>
              <a:buFontTx/>
              <a:buNone/>
            </a:pPr>
            <a:endParaRPr lang="en-GB" altLang="de-DE" b="1">
              <a:solidFill>
                <a:srgbClr val="00A2E0"/>
              </a:solidFill>
              <a:latin typeface="Calibri" pitchFamily="34" charset="0"/>
            </a:endParaRPr>
          </a:p>
          <a:p>
            <a:pPr>
              <a:buFontTx/>
              <a:buNone/>
            </a:pPr>
            <a:r>
              <a:rPr lang="en-GB" altLang="de-DE" b="1" smtClean="0">
                <a:solidFill>
                  <a:srgbClr val="FF0000"/>
                </a:solidFill>
                <a:latin typeface="Calibri" pitchFamily="34" charset="0"/>
              </a:rPr>
              <a:t>BALTEX Assessment of Climate Change for the Baltic Sea basin (BACC)</a:t>
            </a:r>
            <a:endParaRPr lang="en-GB" altLang="de-DE" b="1">
              <a:solidFill>
                <a:srgbClr val="FF0000"/>
              </a:solidFill>
              <a:latin typeface="Calibri" pitchFamily="34" charset="0"/>
            </a:endParaRPr>
          </a:p>
          <a:p>
            <a:pPr>
              <a:buFontTx/>
              <a:buNone/>
            </a:pPr>
            <a:endParaRPr lang="en-GB" altLang="de-DE" b="1">
              <a:latin typeface="Calibri" pitchFamily="34" charset="0"/>
            </a:endParaRPr>
          </a:p>
          <a:p>
            <a:pPr>
              <a:buFontTx/>
              <a:buNone/>
            </a:pPr>
            <a:r>
              <a:rPr lang="de-DE" altLang="de-DE" b="1">
                <a:latin typeface="Calibri" pitchFamily="34" charset="0"/>
              </a:rPr>
              <a:t>						       </a:t>
            </a:r>
            <a:endParaRPr lang="en-GB" altLang="de-DE" b="1">
              <a:latin typeface="Calibri" pitchFamily="34" charset="0"/>
            </a:endParaRPr>
          </a:p>
        </p:txBody>
      </p:sp>
      <p:pic>
        <p:nvPicPr>
          <p:cNvPr id="98309" name="Picture 5" descr="Fig3_Reckermann_BALT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0818" y="2484487"/>
            <a:ext cx="6021388" cy="25781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0236" y="0"/>
            <a:ext cx="926331" cy="24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718765" y="1336678"/>
            <a:ext cx="181726" cy="3899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52" tIns="46776" rIns="89952" bIns="46776">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a:solidFill>
                <a:srgbClr val="000000"/>
              </a:solidFill>
            </a:endParaRPr>
          </a:p>
        </p:txBody>
      </p:sp>
      <p:sp>
        <p:nvSpPr>
          <p:cNvPr id="5" name="Platshållare för innehåll 2"/>
          <p:cNvSpPr txBox="1">
            <a:spLocks/>
          </p:cNvSpPr>
          <p:nvPr/>
        </p:nvSpPr>
        <p:spPr>
          <a:xfrm>
            <a:off x="5202684" y="1336678"/>
            <a:ext cx="5256584" cy="939692"/>
          </a:xfrm>
          <a:prstGeom prst="rect">
            <a:avLst/>
          </a:prstGeom>
        </p:spPr>
        <p:txBody>
          <a:bodyPr lIns="91392" tIns="45696" rIns="91392" bIns="4569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0" indent="0">
              <a:spcAft>
                <a:spcPts val="600"/>
              </a:spcAft>
              <a:tabLst/>
            </a:pPr>
            <a:r>
              <a:rPr lang="en-US" sz="2100" b="1" kern="0" smtClean="0">
                <a:solidFill>
                  <a:srgbClr val="000000"/>
                </a:solidFill>
                <a:latin typeface="Calibri" panose="020F0502020204030204" pitchFamily="34" charset="0"/>
                <a:cs typeface="Times New Roman" pitchFamily="18" charset="0"/>
              </a:rPr>
              <a:t>Baltic Earth launched at the </a:t>
            </a:r>
          </a:p>
          <a:p>
            <a:pPr marL="0" indent="0">
              <a:spcAft>
                <a:spcPts val="600"/>
              </a:spcAft>
              <a:tabLst/>
            </a:pPr>
            <a:r>
              <a:rPr lang="en-US" sz="2100" b="1" kern="0" smtClean="0">
                <a:solidFill>
                  <a:srgbClr val="000000"/>
                </a:solidFill>
                <a:latin typeface="Calibri" panose="020F0502020204030204" pitchFamily="34" charset="0"/>
                <a:cs typeface="Times New Roman" pitchFamily="18" charset="0"/>
              </a:rPr>
              <a:t>7</a:t>
            </a:r>
            <a:r>
              <a:rPr lang="en-US" sz="2100" b="1" kern="0" baseline="30000" smtClean="0">
                <a:solidFill>
                  <a:srgbClr val="000000"/>
                </a:solidFill>
                <a:latin typeface="Calibri" panose="020F0502020204030204" pitchFamily="34" charset="0"/>
                <a:cs typeface="Times New Roman" pitchFamily="18" charset="0"/>
              </a:rPr>
              <a:t>th</a:t>
            </a:r>
            <a:r>
              <a:rPr lang="en-US" sz="2100" b="1" kern="0" smtClean="0">
                <a:solidFill>
                  <a:srgbClr val="000000"/>
                </a:solidFill>
                <a:latin typeface="Calibri" panose="020F0502020204030204" pitchFamily="34" charset="0"/>
                <a:cs typeface="Times New Roman" pitchFamily="18" charset="0"/>
              </a:rPr>
              <a:t> </a:t>
            </a:r>
            <a:r>
              <a:rPr lang="en-US" sz="2100" b="1" kern="0">
                <a:solidFill>
                  <a:srgbClr val="000000"/>
                </a:solidFill>
                <a:latin typeface="Calibri" panose="020F0502020204030204" pitchFamily="34" charset="0"/>
                <a:cs typeface="Times New Roman" pitchFamily="18" charset="0"/>
              </a:rPr>
              <a:t>Study Conference </a:t>
            </a:r>
            <a:r>
              <a:rPr lang="en-US" sz="2100" b="1" kern="0" smtClean="0">
                <a:solidFill>
                  <a:srgbClr val="000000"/>
                </a:solidFill>
                <a:latin typeface="Calibri" panose="020F0502020204030204" pitchFamily="34" charset="0"/>
                <a:cs typeface="Times New Roman" pitchFamily="18" charset="0"/>
              </a:rPr>
              <a:t>on BALTEX in </a:t>
            </a:r>
            <a:r>
              <a:rPr lang="en-US" sz="2100" b="1" kern="0">
                <a:solidFill>
                  <a:srgbClr val="000000"/>
                </a:solidFill>
                <a:latin typeface="Calibri" panose="020F0502020204030204" pitchFamily="34" charset="0"/>
                <a:cs typeface="Times New Roman" pitchFamily="18" charset="0"/>
              </a:rPr>
              <a:t>June 2013 </a:t>
            </a:r>
            <a:endParaRPr lang="en-US" sz="2100" b="1" kern="0" smtClean="0">
              <a:solidFill>
                <a:srgbClr val="000000"/>
              </a:solidFill>
              <a:latin typeface="Calibri" panose="020F0502020204030204" pitchFamily="34" charset="0"/>
              <a:cs typeface="Times New Roman" pitchFamily="18" charset="0"/>
            </a:endParaRPr>
          </a:p>
        </p:txBody>
      </p:sp>
      <p:pic>
        <p:nvPicPr>
          <p:cNvPr id="6" name="Picture 2" descr="http://www.baltex-research.eu/balticearth/flags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001" y="1307487"/>
            <a:ext cx="4762501" cy="25336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baltex-research.eu/balticearth/SMHI_BALTEX130610IMH4288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4572" y="2530180"/>
            <a:ext cx="6417341" cy="28236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baltex-research.eu/balticearth/SMHI_BALTEX130610IMH4342_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132" y="4212679"/>
            <a:ext cx="5184576" cy="317296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Grp="1" noChangeArrowheads="1"/>
          </p:cNvSpPr>
          <p:nvPr>
            <p:ph type="title" idx="4294967295"/>
          </p:nvPr>
        </p:nvSpPr>
        <p:spPr>
          <a:xfrm>
            <a:off x="234132" y="396255"/>
            <a:ext cx="9061251" cy="432048"/>
          </a:xfrm>
        </p:spPr>
        <p:txBody>
          <a:bodyPr/>
          <a:lstStyle/>
          <a:p>
            <a:pPr>
              <a:spcAft>
                <a:spcPts val="1200"/>
              </a:spcAft>
            </a:pPr>
            <a:r>
              <a:rPr lang="de-DE" sz="2400" b="1">
                <a:latin typeface="Candara" pitchFamily="34" charset="0"/>
              </a:rPr>
              <a:t>Baltic Earth – </a:t>
            </a:r>
            <a:r>
              <a:rPr lang="de-DE" sz="2400" b="1" smtClean="0">
                <a:latin typeface="Candara" pitchFamily="34" charset="0"/>
              </a:rPr>
              <a:t>Launch in June 2013</a:t>
            </a:r>
            <a:endParaRPr lang="de-DE" sz="1800" dirty="0">
              <a:latin typeface="Calibri" panose="020F0502020204030204" pitchFamily="34" charset="0"/>
            </a:endParaRPr>
          </a:p>
        </p:txBody>
      </p:sp>
      <p:sp>
        <p:nvSpPr>
          <p:cNvPr id="3" name="Rechteck 2"/>
          <p:cNvSpPr/>
          <p:nvPr/>
        </p:nvSpPr>
        <p:spPr>
          <a:xfrm>
            <a:off x="5749925" y="5580831"/>
            <a:ext cx="2673350" cy="867930"/>
          </a:xfrm>
          <a:prstGeom prst="rect">
            <a:avLst/>
          </a:prstGeom>
        </p:spPr>
        <p:txBody>
          <a:bodyPr>
            <a:spAutoFit/>
          </a:bodyPr>
          <a:lstStyle/>
          <a:p>
            <a:pPr lvl="0">
              <a:spcAft>
                <a:spcPts val="600"/>
              </a:spcAft>
            </a:pPr>
            <a:r>
              <a:rPr lang="en-US" sz="2100" b="1" kern="0" dirty="0" smtClean="0">
                <a:solidFill>
                  <a:srgbClr val="000000"/>
                </a:solidFill>
                <a:cs typeface="Times New Roman" pitchFamily="18" charset="0"/>
              </a:rPr>
              <a:t>… in </a:t>
            </a:r>
            <a:r>
              <a:rPr lang="en-US" sz="2100" b="1" kern="0" dirty="0">
                <a:solidFill>
                  <a:srgbClr val="000000"/>
                </a:solidFill>
                <a:cs typeface="Times New Roman" pitchFamily="18" charset="0"/>
              </a:rPr>
              <a:t>the presence of the King of Sweden</a:t>
            </a:r>
          </a:p>
        </p:txBody>
      </p:sp>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298" y="204978"/>
            <a:ext cx="846714" cy="84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hteck 10"/>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grpSp>
        <p:nvGrpSpPr>
          <p:cNvPr id="19" name="Gruppieren 18"/>
          <p:cNvGrpSpPr/>
          <p:nvPr/>
        </p:nvGrpSpPr>
        <p:grpSpPr>
          <a:xfrm>
            <a:off x="7578948" y="2772519"/>
            <a:ext cx="2864285" cy="2428898"/>
            <a:chOff x="7578948" y="2772519"/>
            <a:chExt cx="2864285" cy="2428898"/>
          </a:xfrm>
        </p:grpSpPr>
        <p:sp>
          <p:nvSpPr>
            <p:cNvPr id="4" name="Ellipse 3"/>
            <p:cNvSpPr/>
            <p:nvPr/>
          </p:nvSpPr>
          <p:spPr bwMode="auto">
            <a:xfrm>
              <a:off x="7578948" y="2772519"/>
              <a:ext cx="936104" cy="936104"/>
            </a:xfrm>
            <a:prstGeom prst="ellipse">
              <a:avLst/>
            </a:prstGeom>
            <a:noFill/>
            <a:ln w="66675" cap="flat" cmpd="sng" algn="ctr">
              <a:solidFill>
                <a:srgbClr val="FF0000"/>
              </a:solid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cxnSp>
          <p:nvCxnSpPr>
            <p:cNvPr id="13" name="Gerade Verbindung mit Pfeil 12"/>
            <p:cNvCxnSpPr/>
            <p:nvPr/>
          </p:nvCxnSpPr>
          <p:spPr bwMode="auto">
            <a:xfrm flipH="1" flipV="1">
              <a:off x="8423275" y="3708623"/>
              <a:ext cx="955874" cy="1038503"/>
            </a:xfrm>
            <a:prstGeom prst="straightConnector1">
              <a:avLst/>
            </a:prstGeom>
            <a:solidFill>
              <a:schemeClr val="bg1"/>
            </a:solidFill>
            <a:ln w="539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hteck 15"/>
            <p:cNvSpPr/>
            <p:nvPr/>
          </p:nvSpPr>
          <p:spPr>
            <a:xfrm>
              <a:off x="9075081" y="4747125"/>
              <a:ext cx="1368152" cy="454292"/>
            </a:xfrm>
            <a:prstGeom prst="rect">
              <a:avLst/>
            </a:prstGeom>
          </p:spPr>
          <p:txBody>
            <a:bodyPr wrap="square">
              <a:spAutoFit/>
            </a:bodyPr>
            <a:lstStyle/>
            <a:p>
              <a:pPr lvl="0">
                <a:spcAft>
                  <a:spcPts val="600"/>
                </a:spcAft>
              </a:pPr>
              <a:r>
                <a:rPr lang="en-US" sz="2100" b="1" kern="0" dirty="0" smtClean="0">
                  <a:solidFill>
                    <a:srgbClr val="FF0000"/>
                  </a:solidFill>
                  <a:cs typeface="Times New Roman" pitchFamily="18" charset="0"/>
                </a:rPr>
                <a:t>this guy…</a:t>
              </a:r>
              <a:endParaRPr lang="en-US" sz="2100" b="1" kern="0" dirty="0">
                <a:solidFill>
                  <a:srgbClr val="FF0000"/>
                </a:solidFill>
                <a:cs typeface="Times New Roman" pitchFamily="18" charset="0"/>
              </a:endParaRPr>
            </a:p>
          </p:txBody>
        </p:sp>
      </p:grpSp>
    </p:spTree>
    <p:extLst>
      <p:ext uri="{BB962C8B-B14F-4D97-AF65-F5344CB8AC3E}">
        <p14:creationId xmlns:p14="http://schemas.microsoft.com/office/powerpoint/2010/main" val="15950892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a:xfrm>
            <a:off x="234132" y="396255"/>
            <a:ext cx="9061251" cy="432048"/>
          </a:xfrm>
        </p:spPr>
        <p:txBody>
          <a:bodyPr/>
          <a:lstStyle/>
          <a:p>
            <a:pPr>
              <a:spcAft>
                <a:spcPts val="1200"/>
              </a:spcAft>
            </a:pPr>
            <a:r>
              <a:rPr lang="de-DE" sz="2400" b="1" dirty="0">
                <a:latin typeface="Candara" pitchFamily="34" charset="0"/>
              </a:rPr>
              <a:t>Baltic Earth – Earth System Science </a:t>
            </a:r>
            <a:r>
              <a:rPr lang="de-DE" sz="2400" b="1" dirty="0" err="1">
                <a:latin typeface="Candara" pitchFamily="34" charset="0"/>
              </a:rPr>
              <a:t>for</a:t>
            </a:r>
            <a:r>
              <a:rPr lang="de-DE" sz="2400" b="1" dirty="0">
                <a:latin typeface="Candara" pitchFamily="34" charset="0"/>
              </a:rPr>
              <a:t> </a:t>
            </a:r>
            <a:r>
              <a:rPr lang="de-DE" sz="2400" b="1" dirty="0" err="1">
                <a:latin typeface="Candara" pitchFamily="34" charset="0"/>
              </a:rPr>
              <a:t>the</a:t>
            </a:r>
            <a:r>
              <a:rPr lang="de-DE" sz="2400" b="1" dirty="0">
                <a:latin typeface="Candara" pitchFamily="34" charset="0"/>
              </a:rPr>
              <a:t> Baltic </a:t>
            </a:r>
            <a:r>
              <a:rPr lang="de-DE" sz="2400" b="1" dirty="0" err="1">
                <a:latin typeface="Candara" pitchFamily="34" charset="0"/>
              </a:rPr>
              <a:t>Sea</a:t>
            </a:r>
            <a:r>
              <a:rPr lang="de-DE" sz="2400" b="1" dirty="0">
                <a:latin typeface="Candara" pitchFamily="34" charset="0"/>
              </a:rPr>
              <a:t> </a:t>
            </a:r>
            <a:r>
              <a:rPr lang="de-DE" sz="2400" b="1" dirty="0" err="1" smtClean="0">
                <a:latin typeface="Candara" pitchFamily="34" charset="0"/>
              </a:rPr>
              <a:t>region</a:t>
            </a:r>
            <a:endParaRPr lang="de-DE" sz="1800" dirty="0">
              <a:latin typeface="Calibri" panose="020F0502020204030204" pitchFamily="34" charset="0"/>
            </a:endParaRPr>
          </a:p>
        </p:txBody>
      </p:sp>
      <p:sp>
        <p:nvSpPr>
          <p:cNvPr id="7" name="Text Box 5"/>
          <p:cNvSpPr txBox="1">
            <a:spLocks noChangeArrowheads="1"/>
          </p:cNvSpPr>
          <p:nvPr/>
        </p:nvSpPr>
        <p:spPr bwMode="auto">
          <a:xfrm>
            <a:off x="718765" y="1336678"/>
            <a:ext cx="181726" cy="3899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52" tIns="46776" rIns="89952" bIns="46776">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a:solidFill>
                <a:srgbClr val="000000"/>
              </a:solidFill>
            </a:endParaRPr>
          </a:p>
        </p:txBody>
      </p:sp>
      <p:sp>
        <p:nvSpPr>
          <p:cNvPr id="8" name="Rectangle 8"/>
          <p:cNvSpPr>
            <a:spLocks noChangeArrowheads="1"/>
          </p:cNvSpPr>
          <p:nvPr/>
        </p:nvSpPr>
        <p:spPr bwMode="gray">
          <a:xfrm>
            <a:off x="612779" y="2989266"/>
            <a:ext cx="676751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436"/>
            <a:endParaRPr lang="en-US">
              <a:solidFill>
                <a:srgbClr val="000000"/>
              </a:solidFill>
              <a:latin typeface="Arial" pitchFamily="34" charset="0"/>
            </a:endParaRPr>
          </a:p>
        </p:txBody>
      </p:sp>
      <p:pic>
        <p:nvPicPr>
          <p:cNvPr id="9" name="Picture 2" descr="V:\BALTEX\POSTBALTEX\Logo\Final\PostBALTEX_logo_NEU.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132" y="1383796"/>
            <a:ext cx="4525387" cy="577867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pieren 1"/>
          <p:cNvGrpSpPr/>
          <p:nvPr/>
        </p:nvGrpSpPr>
        <p:grpSpPr>
          <a:xfrm>
            <a:off x="4997240" y="1339501"/>
            <a:ext cx="5696160" cy="5972076"/>
            <a:chOff x="4997239" y="1339501"/>
            <a:chExt cx="5696160" cy="5972076"/>
          </a:xfrm>
        </p:grpSpPr>
        <p:sp>
          <p:nvSpPr>
            <p:cNvPr id="11" name="Rectangle 2"/>
            <p:cNvSpPr txBox="1">
              <a:spLocks noChangeArrowheads="1"/>
            </p:cNvSpPr>
            <p:nvPr/>
          </p:nvSpPr>
          <p:spPr bwMode="gray">
            <a:xfrm>
              <a:off x="5208133" y="1339501"/>
              <a:ext cx="5485266" cy="116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de-DE" sz="2100" b="1" kern="0" dirty="0">
                  <a:solidFill>
                    <a:srgbClr val="000000"/>
                  </a:solidFill>
                  <a:latin typeface="Calibri" panose="020F0502020204030204" pitchFamily="34" charset="0"/>
                </a:rPr>
                <a:t>Vision of </a:t>
              </a:r>
              <a:r>
                <a:rPr lang="de-DE" sz="2100" b="1" kern="0" dirty="0" err="1">
                  <a:solidFill>
                    <a:srgbClr val="000000"/>
                  </a:solidFill>
                  <a:latin typeface="Calibri" panose="020F0502020204030204" pitchFamily="34" charset="0"/>
                </a:rPr>
                <a:t>the</a:t>
              </a:r>
              <a:r>
                <a:rPr lang="de-DE" sz="2100" b="1" kern="0" dirty="0">
                  <a:solidFill>
                    <a:srgbClr val="000000"/>
                  </a:solidFill>
                  <a:latin typeface="Calibri" panose="020F0502020204030204" pitchFamily="34" charset="0"/>
                </a:rPr>
                <a:t> </a:t>
              </a:r>
              <a:r>
                <a:rPr lang="de-DE" sz="2100" b="1" kern="0" dirty="0" err="1">
                  <a:solidFill>
                    <a:srgbClr val="000000"/>
                  </a:solidFill>
                  <a:latin typeface="Calibri" panose="020F0502020204030204" pitchFamily="34" charset="0"/>
                </a:rPr>
                <a:t>new</a:t>
              </a:r>
              <a:r>
                <a:rPr lang="de-DE" sz="2100" b="1" kern="0" dirty="0">
                  <a:solidFill>
                    <a:srgbClr val="000000"/>
                  </a:solidFill>
                  <a:latin typeface="Calibri" panose="020F0502020204030204" pitchFamily="34" charset="0"/>
                </a:rPr>
                <a:t> </a:t>
              </a:r>
              <a:r>
                <a:rPr lang="de-DE" sz="2100" b="1" kern="0" dirty="0" err="1">
                  <a:solidFill>
                    <a:srgbClr val="000000"/>
                  </a:solidFill>
                  <a:latin typeface="Calibri" panose="020F0502020204030204" pitchFamily="34" charset="0"/>
                </a:rPr>
                <a:t>programme</a:t>
              </a:r>
              <a:endParaRPr lang="de-DE" sz="2100" kern="0" dirty="0">
                <a:solidFill>
                  <a:srgbClr val="000000"/>
                </a:solidFill>
                <a:latin typeface="Calibri" panose="020F0502020204030204" pitchFamily="34" charset="0"/>
              </a:endParaRPr>
            </a:p>
            <a:p>
              <a:pPr eaLnBrk="1" hangingPunct="1">
                <a:buFont typeface="Wingdings 3" pitchFamily="18" charset="2"/>
                <a:buNone/>
              </a:pPr>
              <a:r>
                <a:rPr lang="en-US" sz="2100" i="1" dirty="0">
                  <a:solidFill>
                    <a:srgbClr val="000000"/>
                  </a:solidFill>
                  <a:latin typeface="Calibri" panose="020F0502020204030204" pitchFamily="34" charset="0"/>
                </a:rPr>
                <a:t>To achieve an improved Earth System understanding of the Baltic Sea region</a:t>
              </a:r>
            </a:p>
          </p:txBody>
        </p:sp>
        <p:sp>
          <p:nvSpPr>
            <p:cNvPr id="12" name="Platshållare för innehåll 2"/>
            <p:cNvSpPr txBox="1">
              <a:spLocks/>
            </p:cNvSpPr>
            <p:nvPr/>
          </p:nvSpPr>
          <p:spPr>
            <a:xfrm>
              <a:off x="4997239" y="2685984"/>
              <a:ext cx="5609610" cy="4625593"/>
            </a:xfrm>
            <a:prstGeom prst="rect">
              <a:avLst/>
            </a:prstGeom>
          </p:spPr>
          <p:txBody>
            <a:bodyPr lIns="91408" tIns="45704" rIns="91408" bIns="45704"/>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82465" indent="-182465">
                <a:spcAft>
                  <a:spcPts val="1200"/>
                </a:spcAft>
                <a:buFont typeface="Arial" pitchFamily="34" charset="0"/>
                <a:buChar char="•"/>
                <a:tabLst/>
              </a:pPr>
              <a:r>
                <a:rPr lang="sv-SE" sz="1800" b="1" kern="0" dirty="0" err="1">
                  <a:solidFill>
                    <a:srgbClr val="000000"/>
                  </a:solidFill>
                  <a:latin typeface="Calibri" panose="020F0502020204030204" pitchFamily="34" charset="0"/>
                  <a:cs typeface="Times New Roman" pitchFamily="18" charset="0"/>
                </a:rPr>
                <a:t>Interdisciplinary</a:t>
              </a:r>
              <a:r>
                <a:rPr lang="sv-SE" sz="1800" kern="0" dirty="0">
                  <a:solidFill>
                    <a:srgbClr val="000000"/>
                  </a:solidFill>
                  <a:latin typeface="Calibri" panose="020F0502020204030204" pitchFamily="34" charset="0"/>
                  <a:cs typeface="Times New Roman" pitchFamily="18" charset="0"/>
                </a:rPr>
                <a:t> and </a:t>
              </a:r>
              <a:r>
                <a:rPr lang="sv-SE" sz="1800" b="1" kern="0" dirty="0">
                  <a:solidFill>
                    <a:srgbClr val="000000"/>
                  </a:solidFill>
                  <a:latin typeface="Calibri" panose="020F0502020204030204" pitchFamily="34" charset="0"/>
                  <a:cs typeface="Times New Roman" pitchFamily="18" charset="0"/>
                </a:rPr>
                <a:t>international</a:t>
              </a:r>
              <a:r>
                <a:rPr lang="sv-SE" sz="1800" kern="0" dirty="0">
                  <a:solidFill>
                    <a:srgbClr val="000000"/>
                  </a:solidFill>
                  <a:latin typeface="Calibri" panose="020F0502020204030204" pitchFamily="34" charset="0"/>
                  <a:cs typeface="Times New Roman" pitchFamily="18" charset="0"/>
                </a:rPr>
                <a:t> </a:t>
              </a:r>
              <a:r>
                <a:rPr lang="sv-SE" sz="1800" kern="0" err="1">
                  <a:solidFill>
                    <a:srgbClr val="000000"/>
                  </a:solidFill>
                  <a:latin typeface="Calibri" panose="020F0502020204030204" pitchFamily="34" charset="0"/>
                  <a:cs typeface="Times New Roman" pitchFamily="18" charset="0"/>
                </a:rPr>
                <a:t>collaboration</a:t>
              </a:r>
              <a:r>
                <a:rPr lang="sv-SE" sz="1800" kern="0">
                  <a:solidFill>
                    <a:srgbClr val="000000"/>
                  </a:solidFill>
                  <a:latin typeface="Calibri" panose="020F0502020204030204" pitchFamily="34" charset="0"/>
                  <a:cs typeface="Times New Roman" pitchFamily="18" charset="0"/>
                </a:rPr>
                <a:t> (conferences</a:t>
              </a:r>
              <a:r>
                <a:rPr lang="sv-SE" sz="1800" kern="0" dirty="0">
                  <a:solidFill>
                    <a:srgbClr val="000000"/>
                  </a:solidFill>
                  <a:latin typeface="Calibri" panose="020F0502020204030204" pitchFamily="34" charset="0"/>
                  <a:cs typeface="Times New Roman" pitchFamily="18" charset="0"/>
                </a:rPr>
                <a:t>, workshops, </a:t>
              </a:r>
              <a:r>
                <a:rPr lang="sv-SE" sz="1800" kern="0">
                  <a:solidFill>
                    <a:srgbClr val="000000"/>
                  </a:solidFill>
                  <a:latin typeface="Calibri" panose="020F0502020204030204" pitchFamily="34" charset="0"/>
                  <a:cs typeface="Times New Roman" pitchFamily="18" charset="0"/>
                </a:rPr>
                <a:t>etc.)</a:t>
              </a:r>
              <a:endParaRPr lang="sv-SE" sz="1800" kern="0" dirty="0">
                <a:solidFill>
                  <a:srgbClr val="000000"/>
                </a:solidFill>
                <a:latin typeface="Calibri" panose="020F0502020204030204" pitchFamily="34" charset="0"/>
                <a:cs typeface="Times New Roman" pitchFamily="18" charset="0"/>
              </a:endParaRPr>
            </a:p>
            <a:p>
              <a:pPr marL="182465" indent="-182465">
                <a:spcAft>
                  <a:spcPts val="1200"/>
                </a:spcAft>
                <a:buFont typeface="Arial" pitchFamily="34" charset="0"/>
                <a:buChar char="•"/>
                <a:tabLst/>
              </a:pPr>
              <a:r>
                <a:rPr lang="en-GB" sz="1800" b="1" kern="0" dirty="0">
                  <a:solidFill>
                    <a:srgbClr val="000000"/>
                  </a:solidFill>
                  <a:latin typeface="Calibri" panose="020F0502020204030204" pitchFamily="34" charset="0"/>
                  <a:cs typeface="Times New Roman" pitchFamily="18" charset="0"/>
                </a:rPr>
                <a:t>Holistic view</a:t>
              </a:r>
              <a:r>
                <a:rPr lang="en-GB" sz="1800" kern="0" dirty="0">
                  <a:solidFill>
                    <a:srgbClr val="000000"/>
                  </a:solidFill>
                  <a:latin typeface="Calibri" panose="020F0502020204030204" pitchFamily="34" charset="0"/>
                  <a:cs typeface="Times New Roman" pitchFamily="18" charset="0"/>
                </a:rPr>
                <a:t> on the Earth system of the Baltic Sea region, encompassing processes in </a:t>
              </a:r>
              <a:r>
                <a:rPr lang="en-GB" sz="1800" kern="0">
                  <a:solidFill>
                    <a:srgbClr val="000000"/>
                  </a:solidFill>
                  <a:latin typeface="Calibri" panose="020F0502020204030204" pitchFamily="34" charset="0"/>
                  <a:cs typeface="Times New Roman" pitchFamily="18" charset="0"/>
                </a:rPr>
                <a:t>the </a:t>
              </a:r>
              <a:r>
                <a:rPr lang="en-GB" sz="1800" b="1" kern="0">
                  <a:solidFill>
                    <a:srgbClr val="000000"/>
                  </a:solidFill>
                  <a:latin typeface="Calibri" panose="020F0502020204030204" pitchFamily="34" charset="0"/>
                  <a:cs typeface="Times New Roman" pitchFamily="18" charset="0"/>
                </a:rPr>
                <a:t>atmosphere</a:t>
              </a:r>
              <a:r>
                <a:rPr lang="en-GB" sz="1800" kern="0" dirty="0">
                  <a:solidFill>
                    <a:srgbClr val="000000"/>
                  </a:solidFill>
                  <a:latin typeface="Calibri" panose="020F0502020204030204" pitchFamily="34" charset="0"/>
                  <a:cs typeface="Times New Roman" pitchFamily="18" charset="0"/>
                </a:rPr>
                <a:t>, on </a:t>
              </a:r>
              <a:r>
                <a:rPr lang="en-GB" sz="1800" b="1" kern="0" dirty="0">
                  <a:solidFill>
                    <a:srgbClr val="000000"/>
                  </a:solidFill>
                  <a:latin typeface="Calibri" panose="020F0502020204030204" pitchFamily="34" charset="0"/>
                  <a:cs typeface="Times New Roman" pitchFamily="18" charset="0"/>
                </a:rPr>
                <a:t>land</a:t>
              </a:r>
              <a:r>
                <a:rPr lang="en-GB" sz="1800" kern="0" dirty="0">
                  <a:solidFill>
                    <a:srgbClr val="000000"/>
                  </a:solidFill>
                  <a:latin typeface="Calibri" panose="020F0502020204030204" pitchFamily="34" charset="0"/>
                  <a:cs typeface="Times New Roman" pitchFamily="18" charset="0"/>
                </a:rPr>
                <a:t> and in the </a:t>
              </a:r>
              <a:r>
                <a:rPr lang="en-GB" sz="1800" b="1" kern="0" dirty="0">
                  <a:solidFill>
                    <a:srgbClr val="000000"/>
                  </a:solidFill>
                  <a:latin typeface="Calibri" panose="020F0502020204030204" pitchFamily="34" charset="0"/>
                  <a:cs typeface="Times New Roman" pitchFamily="18" charset="0"/>
                </a:rPr>
                <a:t>sea</a:t>
              </a:r>
              <a:r>
                <a:rPr lang="en-GB" sz="1800" kern="0" dirty="0">
                  <a:solidFill>
                    <a:srgbClr val="000000"/>
                  </a:solidFill>
                  <a:latin typeface="Calibri" panose="020F0502020204030204" pitchFamily="34" charset="0"/>
                  <a:cs typeface="Times New Roman" pitchFamily="18" charset="0"/>
                </a:rPr>
                <a:t> and also in </a:t>
              </a:r>
              <a:r>
                <a:rPr lang="en-GB" sz="1800" kern="0">
                  <a:solidFill>
                    <a:srgbClr val="000000"/>
                  </a:solidFill>
                  <a:latin typeface="Calibri" panose="020F0502020204030204" pitchFamily="34" charset="0"/>
                  <a:cs typeface="Times New Roman" pitchFamily="18" charset="0"/>
                </a:rPr>
                <a:t>the </a:t>
              </a:r>
              <a:r>
                <a:rPr lang="en-GB" sz="1800" b="1" kern="0">
                  <a:solidFill>
                    <a:srgbClr val="000000"/>
                  </a:solidFill>
                  <a:latin typeface="Calibri" panose="020F0502020204030204" pitchFamily="34" charset="0"/>
                  <a:cs typeface="Times New Roman" pitchFamily="18" charset="0"/>
                </a:rPr>
                <a:t>anthroposphere</a:t>
              </a:r>
              <a:endParaRPr lang="en-GB" sz="1800" b="1" kern="0" dirty="0">
                <a:solidFill>
                  <a:srgbClr val="000000"/>
                </a:solidFill>
                <a:latin typeface="Calibri" panose="020F0502020204030204" pitchFamily="34" charset="0"/>
                <a:cs typeface="Times New Roman" pitchFamily="18" charset="0"/>
              </a:endParaRPr>
            </a:p>
            <a:p>
              <a:pPr marL="182465" indent="-182465">
                <a:spcAft>
                  <a:spcPts val="1200"/>
                </a:spcAft>
                <a:buFont typeface="Arial" pitchFamily="34" charset="0"/>
                <a:buChar char="•"/>
                <a:tabLst/>
              </a:pPr>
              <a:r>
                <a:rPr lang="en-GB" sz="1800" kern="0" dirty="0">
                  <a:solidFill>
                    <a:srgbClr val="000000"/>
                  </a:solidFill>
                  <a:latin typeface="Calibri" panose="020F0502020204030204" pitchFamily="34" charset="0"/>
                  <a:cs typeface="Times New Roman" pitchFamily="18" charset="0"/>
                </a:rPr>
                <a:t>“</a:t>
              </a:r>
              <a:r>
                <a:rPr lang="en-GB" sz="1800" b="1" kern="0" dirty="0">
                  <a:solidFill>
                    <a:srgbClr val="000000"/>
                  </a:solidFill>
                  <a:latin typeface="Calibri" panose="020F0502020204030204" pitchFamily="34" charset="0"/>
                  <a:cs typeface="Times New Roman" pitchFamily="18" charset="0"/>
                </a:rPr>
                <a:t>Service to society</a:t>
              </a:r>
              <a:r>
                <a:rPr lang="en-GB" sz="1800" kern="0" dirty="0">
                  <a:solidFill>
                    <a:srgbClr val="000000"/>
                  </a:solidFill>
                  <a:latin typeface="Calibri" panose="020F0502020204030204" pitchFamily="34" charset="0"/>
                  <a:cs typeface="Times New Roman" pitchFamily="18" charset="0"/>
                </a:rPr>
                <a:t>” in the respect that </a:t>
              </a:r>
              <a:r>
                <a:rPr lang="en-GB" sz="1800" b="1" kern="0" dirty="0">
                  <a:solidFill>
                    <a:srgbClr val="000000"/>
                  </a:solidFill>
                  <a:latin typeface="Calibri" panose="020F0502020204030204" pitchFamily="34" charset="0"/>
                  <a:cs typeface="Times New Roman" pitchFamily="18" charset="0"/>
                </a:rPr>
                <a:t>thematic assessments</a:t>
              </a:r>
              <a:r>
                <a:rPr lang="en-GB" sz="1800" kern="0" dirty="0">
                  <a:solidFill>
                    <a:srgbClr val="000000"/>
                  </a:solidFill>
                  <a:latin typeface="Calibri" panose="020F0502020204030204" pitchFamily="34" charset="0"/>
                  <a:cs typeface="Times New Roman" pitchFamily="18" charset="0"/>
                </a:rPr>
                <a:t> provide an overview over knowledge gaps which need to be filled (e.g. by funded projects)</a:t>
              </a:r>
            </a:p>
            <a:p>
              <a:pPr marL="182465" indent="-182465">
                <a:spcAft>
                  <a:spcPts val="1200"/>
                </a:spcAft>
                <a:buFont typeface="Arial" pitchFamily="34" charset="0"/>
                <a:buChar char="•"/>
                <a:tabLst/>
              </a:pPr>
              <a:r>
                <a:rPr lang="en-GB" sz="1800" b="1" kern="0" dirty="0">
                  <a:solidFill>
                    <a:srgbClr val="000000"/>
                  </a:solidFill>
                  <a:latin typeface="Calibri" panose="020F0502020204030204" pitchFamily="34" charset="0"/>
                  <a:cs typeface="Times New Roman" pitchFamily="18" charset="0"/>
                </a:rPr>
                <a:t>Education</a:t>
              </a:r>
              <a:r>
                <a:rPr lang="en-GB" sz="1800" kern="0" dirty="0">
                  <a:solidFill>
                    <a:srgbClr val="000000"/>
                  </a:solidFill>
                  <a:latin typeface="Calibri" panose="020F0502020204030204" pitchFamily="34" charset="0"/>
                  <a:cs typeface="Times New Roman" pitchFamily="18" charset="0"/>
                </a:rPr>
                <a:t> (summer schools)</a:t>
              </a:r>
            </a:p>
            <a:p>
              <a:pPr marL="182465" indent="-182465">
                <a:spcAft>
                  <a:spcPts val="1200"/>
                </a:spcAft>
                <a:buFont typeface="Arial" pitchFamily="34" charset="0"/>
                <a:buChar char="•"/>
                <a:tabLst/>
              </a:pPr>
              <a:r>
                <a:rPr lang="en-GB" sz="1800" kern="0" dirty="0">
                  <a:solidFill>
                    <a:srgbClr val="000000"/>
                  </a:solidFill>
                  <a:latin typeface="Calibri" panose="020F0502020204030204" pitchFamily="34" charset="0"/>
                  <a:cs typeface="Times New Roman" pitchFamily="18" charset="0"/>
                </a:rPr>
                <a:t>Inherits the BALTEX network of </a:t>
              </a:r>
              <a:r>
                <a:rPr lang="en-GB" sz="1800" kern="0">
                  <a:solidFill>
                    <a:srgbClr val="000000"/>
                  </a:solidFill>
                  <a:latin typeface="Calibri" panose="020F0502020204030204" pitchFamily="34" charset="0"/>
                  <a:cs typeface="Times New Roman" pitchFamily="18" charset="0"/>
                </a:rPr>
                <a:t>scientists </a:t>
              </a:r>
              <a:br>
                <a:rPr lang="en-GB" sz="1800" kern="0">
                  <a:solidFill>
                    <a:srgbClr val="000000"/>
                  </a:solidFill>
                  <a:latin typeface="Calibri" panose="020F0502020204030204" pitchFamily="34" charset="0"/>
                  <a:cs typeface="Times New Roman" pitchFamily="18" charset="0"/>
                </a:rPr>
              </a:br>
              <a:r>
                <a:rPr lang="en-GB" sz="1800" kern="0">
                  <a:solidFill>
                    <a:srgbClr val="000000"/>
                  </a:solidFill>
                  <a:latin typeface="Calibri" panose="020F0502020204030204" pitchFamily="34" charset="0"/>
                  <a:cs typeface="Times New Roman" pitchFamily="18" charset="0"/>
                </a:rPr>
                <a:t>and infrastructure</a:t>
              </a:r>
              <a:endParaRPr lang="sv-SE" sz="1800" kern="0" dirty="0">
                <a:solidFill>
                  <a:srgbClr val="000000"/>
                </a:solidFill>
                <a:latin typeface="Calibri" panose="020F0502020204030204" pitchFamily="34" charset="0"/>
                <a:cs typeface="Times New Roman" pitchFamily="18" charset="0"/>
              </a:endParaRPr>
            </a:p>
          </p:txBody>
        </p:sp>
      </p:grpSp>
      <p:sp>
        <p:nvSpPr>
          <p:cNvPr id="10" name="Rechteck 9"/>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158439148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HZG_english">
  <a:themeElements>
    <a:clrScheme name="HZG_english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fontScheme name="HZG_english">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1042988" rtl="0" eaLnBrk="1" fontAlgn="base" latinLnBrk="0" hangingPunct="1">
          <a:lnSpc>
            <a:spcPct val="120000"/>
          </a:lnSpc>
          <a:spcBef>
            <a:spcPct val="0"/>
          </a:spcBef>
          <a:spcAft>
            <a:spcPct val="0"/>
          </a:spcAft>
          <a:buClrTx/>
          <a:buSzTx/>
          <a:buFont typeface="Wingdings 3" pitchFamily="18" charset="2"/>
          <a:buNone/>
          <a:tabLst/>
          <a:defRPr kumimoji="0" lang="de-DE" altLang="de-DE" sz="1600" b="0" i="0" u="none" strike="noStrike" cap="none" normalizeH="0" baseline="0" smtClean="0">
            <a:ln>
              <a:noFill/>
            </a:ln>
            <a:solidFill>
              <a:schemeClr val="tx1"/>
            </a:solidFill>
            <a:effectLst/>
            <a:latin typeface="Calibri" pitchFamily="34" charset="0"/>
            <a:cs typeface="Arial" charset="0"/>
          </a:defRPr>
        </a:defPPr>
      </a:lstStyle>
    </a:spDef>
    <a:lnDef>
      <a:spPr bwMode="auto">
        <a:xfrm>
          <a:off x="0" y="0"/>
          <a:ext cx="1" cy="1"/>
        </a:xfrm>
        <a:custGeom>
          <a:avLst/>
          <a:gdLst/>
          <a:ahLst/>
          <a:cxnLst/>
          <a:rect l="0" t="0" r="0" b="0"/>
          <a:pathLst/>
        </a:custGeom>
        <a:solidFill>
          <a:schemeClr val="bg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1042988" rtl="0" eaLnBrk="1" fontAlgn="base" latinLnBrk="0" hangingPunct="1">
          <a:lnSpc>
            <a:spcPct val="120000"/>
          </a:lnSpc>
          <a:spcBef>
            <a:spcPct val="0"/>
          </a:spcBef>
          <a:spcAft>
            <a:spcPct val="0"/>
          </a:spcAft>
          <a:buClrTx/>
          <a:buSzTx/>
          <a:buFont typeface="Wingdings 3" pitchFamily="18" charset="2"/>
          <a:buNone/>
          <a:tabLst/>
          <a:defRPr kumimoji="0" lang="de-DE" altLang="de-DE" sz="1600" b="0" i="0" u="none" strike="noStrike" cap="none" normalizeH="0" baseline="0" smtClean="0">
            <a:ln>
              <a:noFill/>
            </a:ln>
            <a:solidFill>
              <a:schemeClr val="tx1"/>
            </a:solidFill>
            <a:effectLst/>
            <a:latin typeface="Calibri" pitchFamily="34" charset="0"/>
            <a:cs typeface="Arial" charset="0"/>
          </a:defRPr>
        </a:defPPr>
      </a:lstStyle>
    </a:lnDef>
  </a:objectDefaults>
  <a:extraClrSchemeLst>
    <a:extraClrScheme>
      <a:clrScheme name="HZG_english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HZG_PowerPoint">
  <a:themeElements>
    <a:clrScheme name="HZG_PowerPoint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fontScheme name="HZG_PowerPoint">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1042988" rtl="0" eaLnBrk="1" fontAlgn="base" latinLnBrk="0" hangingPunct="1">
          <a:lnSpc>
            <a:spcPct val="120000"/>
          </a:lnSpc>
          <a:spcBef>
            <a:spcPct val="0"/>
          </a:spcBef>
          <a:spcAft>
            <a:spcPct val="0"/>
          </a:spcAft>
          <a:buClrTx/>
          <a:buSzTx/>
          <a:buFont typeface="Wingdings 3" pitchFamily="18" charset="2"/>
          <a:buNone/>
          <a:tabLst/>
          <a:defRPr kumimoji="0" lang="de-DE" altLang="de-DE" sz="1600" b="0" i="0" u="none" strike="noStrike" cap="none" normalizeH="0" baseline="0" smtClean="0">
            <a:ln>
              <a:noFill/>
            </a:ln>
            <a:solidFill>
              <a:schemeClr val="tx1"/>
            </a:solidFill>
            <a:effectLst/>
            <a:latin typeface="Calibri" pitchFamily="34" charset="0"/>
            <a:cs typeface="Arial" charset="0"/>
          </a:defRPr>
        </a:defPPr>
      </a:lstStyle>
    </a:spDef>
    <a:lnDef>
      <a:spPr bwMode="auto">
        <a:xfrm>
          <a:off x="0" y="0"/>
          <a:ext cx="1" cy="1"/>
        </a:xfrm>
        <a:custGeom>
          <a:avLst/>
          <a:gdLst/>
          <a:ahLst/>
          <a:cxnLst/>
          <a:rect l="0" t="0" r="0" b="0"/>
          <a:pathLst/>
        </a:custGeom>
        <a:solidFill>
          <a:schemeClr val="bg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1042988" rtl="0" eaLnBrk="1" fontAlgn="base" latinLnBrk="0" hangingPunct="1">
          <a:lnSpc>
            <a:spcPct val="120000"/>
          </a:lnSpc>
          <a:spcBef>
            <a:spcPct val="0"/>
          </a:spcBef>
          <a:spcAft>
            <a:spcPct val="0"/>
          </a:spcAft>
          <a:buClrTx/>
          <a:buSzTx/>
          <a:buFont typeface="Wingdings 3" pitchFamily="18" charset="2"/>
          <a:buNone/>
          <a:tabLst/>
          <a:defRPr kumimoji="0" lang="de-DE" altLang="de-DE" sz="1600" b="0" i="0" u="none" strike="noStrike" cap="none" normalizeH="0" baseline="0" smtClean="0">
            <a:ln>
              <a:noFill/>
            </a:ln>
            <a:solidFill>
              <a:schemeClr val="tx1"/>
            </a:solidFill>
            <a:effectLst/>
            <a:latin typeface="Calibri" pitchFamily="34" charset="0"/>
            <a:cs typeface="Arial" charset="0"/>
          </a:defRPr>
        </a:defPPr>
      </a:lstStyle>
    </a:lnDef>
  </a:objectDefaults>
  <a:extraClrSchemeLst>
    <a:extraClrScheme>
      <a:clrScheme name="HZG_PowerPoint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HZG_english</Template>
  <TotalTime>0</TotalTime>
  <Words>1681</Words>
  <Application>Microsoft Office PowerPoint</Application>
  <PresentationFormat>Benutzerdefiniert</PresentationFormat>
  <Paragraphs>342</Paragraphs>
  <Slides>39</Slides>
  <Notes>26</Notes>
  <HiddenSlides>0</HiddenSlides>
  <MMClips>0</MMClips>
  <ScaleCrop>false</ScaleCrop>
  <HeadingPairs>
    <vt:vector size="8" baseType="variant">
      <vt:variant>
        <vt:lpstr>Verwendete Schriftarten</vt:lpstr>
      </vt:variant>
      <vt:variant>
        <vt:i4>6</vt:i4>
      </vt:variant>
      <vt:variant>
        <vt:lpstr>Design</vt:lpstr>
      </vt:variant>
      <vt:variant>
        <vt:i4>2</vt:i4>
      </vt:variant>
      <vt:variant>
        <vt:lpstr>Eingebettete OLE-Server</vt:lpstr>
      </vt:variant>
      <vt:variant>
        <vt:i4>1</vt:i4>
      </vt:variant>
      <vt:variant>
        <vt:lpstr>Folientitel</vt:lpstr>
      </vt:variant>
      <vt:variant>
        <vt:i4>39</vt:i4>
      </vt:variant>
    </vt:vector>
  </HeadingPairs>
  <TitlesOfParts>
    <vt:vector size="48" baseType="lpstr">
      <vt:lpstr>Arial</vt:lpstr>
      <vt:lpstr>Calibri</vt:lpstr>
      <vt:lpstr>Candara</vt:lpstr>
      <vt:lpstr>Courier New</vt:lpstr>
      <vt:lpstr>Times New Roman</vt:lpstr>
      <vt:lpstr>Wingdings 3</vt:lpstr>
      <vt:lpstr>HZG_english</vt:lpstr>
      <vt:lpstr>HZG_PowerPoint</vt:lpstr>
      <vt:lpstr>Image</vt:lpstr>
      <vt:lpstr>PowerPoint-Präsentation</vt:lpstr>
      <vt:lpstr>PowerPoint-Präsentation</vt:lpstr>
      <vt:lpstr>PowerPoint-Präsentation</vt:lpstr>
      <vt:lpstr>Motivation for an international interdisciplinary  research network</vt:lpstr>
      <vt:lpstr>BALTEX was founded in 1992 as part of the  GEWEX programme of WCRP</vt:lpstr>
      <vt:lpstr>BALTEX Phase I: 1992 – 2003: First 10 year Phase</vt:lpstr>
      <vt:lpstr>BALTEX Phase II: 2003 - 2012: Second 10 year Phase</vt:lpstr>
      <vt:lpstr>Baltic Earth – Launch in June 2013</vt:lpstr>
      <vt:lpstr>Baltic Earth – Earth System Science for the Baltic Sea region</vt:lpstr>
      <vt:lpstr>Baltic Earth – Infrastructure and Steering Group</vt:lpstr>
      <vt:lpstr>BALTEX Infrastructure and Activities</vt:lpstr>
      <vt:lpstr>BALTEX Infrastructure and Activities</vt:lpstr>
      <vt:lpstr>Baltic Earth – Science Plan and Grand Challenges</vt:lpstr>
      <vt:lpstr>PowerPoint-Präsentation</vt:lpstr>
      <vt:lpstr>PowerPoint-Präsentation</vt:lpstr>
      <vt:lpstr>PowerPoint-Präsentation</vt:lpstr>
      <vt:lpstr>PowerPoint-Präsentation</vt:lpstr>
      <vt:lpstr>PowerPoint-Präsentation</vt:lpstr>
      <vt:lpstr>BALTEX Infrastructure and Activities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Baltic Earth – Earth System Science for the Baltic Sea region</vt:lpstr>
      <vt:lpstr>PowerPoint-Präsentation</vt:lpstr>
    </vt:vector>
  </TitlesOfParts>
  <Company>GKSS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Occasion</dc:title>
  <dc:creator>Marcus Reckermann</dc:creator>
  <dc:description>Template: 2010-10-14</dc:description>
  <cp:lastModifiedBy>Marcus Reckermann</cp:lastModifiedBy>
  <cp:revision>408</cp:revision>
  <dcterms:created xsi:type="dcterms:W3CDTF">2010-11-22T12:58:33Z</dcterms:created>
  <dcterms:modified xsi:type="dcterms:W3CDTF">2017-09-11T07:06:53Z</dcterms:modified>
</cp:coreProperties>
</file>