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Lst>
  <p:notesMasterIdLst>
    <p:notesMasterId r:id="rId59"/>
  </p:notesMasterIdLst>
  <p:sldIdLst>
    <p:sldId id="261" r:id="rId3"/>
    <p:sldId id="563" r:id="rId4"/>
    <p:sldId id="361" r:id="rId5"/>
    <p:sldId id="407" r:id="rId6"/>
    <p:sldId id="559" r:id="rId7"/>
    <p:sldId id="560" r:id="rId8"/>
    <p:sldId id="379" r:id="rId9"/>
    <p:sldId id="324" r:id="rId10"/>
    <p:sldId id="561" r:id="rId11"/>
    <p:sldId id="409" r:id="rId12"/>
    <p:sldId id="427" r:id="rId13"/>
    <p:sldId id="532" r:id="rId14"/>
    <p:sldId id="533" r:id="rId15"/>
    <p:sldId id="426" r:id="rId16"/>
    <p:sldId id="534" r:id="rId17"/>
    <p:sldId id="535" r:id="rId18"/>
    <p:sldId id="536" r:id="rId19"/>
    <p:sldId id="537" r:id="rId20"/>
    <p:sldId id="538" r:id="rId21"/>
    <p:sldId id="539" r:id="rId22"/>
    <p:sldId id="540" r:id="rId23"/>
    <p:sldId id="542" r:id="rId24"/>
    <p:sldId id="543" r:id="rId25"/>
    <p:sldId id="544" r:id="rId26"/>
    <p:sldId id="545" r:id="rId27"/>
    <p:sldId id="546" r:id="rId28"/>
    <p:sldId id="547" r:id="rId29"/>
    <p:sldId id="548" r:id="rId30"/>
    <p:sldId id="557" r:id="rId31"/>
    <p:sldId id="549" r:id="rId32"/>
    <p:sldId id="550" r:id="rId33"/>
    <p:sldId id="551" r:id="rId34"/>
    <p:sldId id="552" r:id="rId35"/>
    <p:sldId id="553" r:id="rId36"/>
    <p:sldId id="554" r:id="rId37"/>
    <p:sldId id="555" r:id="rId38"/>
    <p:sldId id="556" r:id="rId39"/>
    <p:sldId id="572" r:id="rId40"/>
    <p:sldId id="581" r:id="rId41"/>
    <p:sldId id="574" r:id="rId42"/>
    <p:sldId id="580" r:id="rId43"/>
    <p:sldId id="583" r:id="rId44"/>
    <p:sldId id="582" r:id="rId45"/>
    <p:sldId id="566" r:id="rId46"/>
    <p:sldId id="567" r:id="rId47"/>
    <p:sldId id="568" r:id="rId48"/>
    <p:sldId id="569" r:id="rId49"/>
    <p:sldId id="570" r:id="rId50"/>
    <p:sldId id="571" r:id="rId51"/>
    <p:sldId id="575" r:id="rId52"/>
    <p:sldId id="565" r:id="rId53"/>
    <p:sldId id="577" r:id="rId54"/>
    <p:sldId id="578" r:id="rId55"/>
    <p:sldId id="579" r:id="rId56"/>
    <p:sldId id="576" r:id="rId57"/>
    <p:sldId id="562" r:id="rId58"/>
  </p:sldIdLst>
  <p:sldSz cx="10693400" cy="7561263"/>
  <p:notesSz cx="6858000" cy="9144000"/>
  <p:defaultTextStyle>
    <a:defPPr>
      <a:defRPr lang="de-DE"/>
    </a:defPPr>
    <a:lvl1pPr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1pPr>
    <a:lvl2pPr marL="457120"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2pPr>
    <a:lvl3pPr marL="914239"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3pPr>
    <a:lvl4pPr marL="1371358"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4pPr>
    <a:lvl5pPr marL="1828477"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5pPr>
    <a:lvl6pPr marL="2285597" algn="l" defTabSz="914239" rtl="0" eaLnBrk="1" latinLnBrk="0" hangingPunct="1">
      <a:defRPr sz="1600" kern="1200">
        <a:solidFill>
          <a:schemeClr val="tx1"/>
        </a:solidFill>
        <a:latin typeface="Calibri" pitchFamily="34" charset="0"/>
        <a:ea typeface="+mn-ea"/>
        <a:cs typeface="Arial" charset="0"/>
      </a:defRPr>
    </a:lvl6pPr>
    <a:lvl7pPr marL="2742716" algn="l" defTabSz="914239" rtl="0" eaLnBrk="1" latinLnBrk="0" hangingPunct="1">
      <a:defRPr sz="1600" kern="1200">
        <a:solidFill>
          <a:schemeClr val="tx1"/>
        </a:solidFill>
        <a:latin typeface="Calibri" pitchFamily="34" charset="0"/>
        <a:ea typeface="+mn-ea"/>
        <a:cs typeface="Arial" charset="0"/>
      </a:defRPr>
    </a:lvl7pPr>
    <a:lvl8pPr marL="3199836" algn="l" defTabSz="914239" rtl="0" eaLnBrk="1" latinLnBrk="0" hangingPunct="1">
      <a:defRPr sz="1600" kern="1200">
        <a:solidFill>
          <a:schemeClr val="tx1"/>
        </a:solidFill>
        <a:latin typeface="Calibri" pitchFamily="34" charset="0"/>
        <a:ea typeface="+mn-ea"/>
        <a:cs typeface="Arial" charset="0"/>
      </a:defRPr>
    </a:lvl8pPr>
    <a:lvl9pPr marL="3656954" algn="l" defTabSz="914239" rtl="0" eaLnBrk="1" latinLnBrk="0" hangingPunct="1">
      <a:defRPr sz="16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008000"/>
    <a:srgbClr val="FF0000"/>
    <a:srgbClr val="FFFF66"/>
    <a:srgbClr val="0033CC"/>
    <a:srgbClr val="FF9900"/>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63" autoAdjust="0"/>
    <p:restoredTop sz="94660"/>
  </p:normalViewPr>
  <p:slideViewPr>
    <p:cSldViewPr>
      <p:cViewPr varScale="1">
        <p:scale>
          <a:sx n="84" d="100"/>
          <a:sy n="84" d="100"/>
        </p:scale>
        <p:origin x="852" y="84"/>
      </p:cViewPr>
      <p:guideLst>
        <p:guide orient="horz" pos="2382"/>
        <p:guide pos="3368"/>
      </p:guideLst>
    </p:cSldViewPr>
  </p:slideViewPr>
  <p:notesTextViewPr>
    <p:cViewPr>
      <p:scale>
        <a:sx n="100" d="100"/>
        <a:sy n="100" d="100"/>
      </p:scale>
      <p:origin x="0" y="0"/>
    </p:cViewPr>
  </p:notesTextViewPr>
  <p:sorterViewPr>
    <p:cViewPr>
      <p:scale>
        <a:sx n="100" d="100"/>
        <a:sy n="100" d="100"/>
      </p:scale>
      <p:origin x="0" y="119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atin typeface="Arial"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004888" y="685800"/>
            <a:ext cx="48482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atin typeface="Arial" charset="0"/>
              </a:defRPr>
            </a:lvl1pPr>
          </a:lstStyle>
          <a:p>
            <a:fld id="{3948E3C7-1C2B-4FF3-AA9E-30901D10F59C}" type="slidenum">
              <a:rPr lang="de-DE" altLang="de-DE"/>
              <a:pPr/>
              <a:t>‹Nr.›</a:t>
            </a:fld>
            <a:endParaRPr lang="de-DE" altLang="de-DE"/>
          </a:p>
        </p:txBody>
      </p:sp>
    </p:spTree>
    <p:extLst>
      <p:ext uri="{BB962C8B-B14F-4D97-AF65-F5344CB8AC3E}">
        <p14:creationId xmlns:p14="http://schemas.microsoft.com/office/powerpoint/2010/main" val="1042615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Arial" charset="0"/>
        <a:ea typeface="+mn-ea"/>
        <a:cs typeface="Arial" charset="0"/>
      </a:defRPr>
    </a:lvl1pPr>
    <a:lvl2pPr marL="457120" algn="l" rtl="0" fontAlgn="base">
      <a:spcBef>
        <a:spcPct val="30000"/>
      </a:spcBef>
      <a:spcAft>
        <a:spcPct val="0"/>
      </a:spcAft>
      <a:defRPr sz="1300" kern="1200">
        <a:solidFill>
          <a:schemeClr val="tx1"/>
        </a:solidFill>
        <a:latin typeface="Arial" charset="0"/>
        <a:ea typeface="+mn-ea"/>
        <a:cs typeface="Arial" charset="0"/>
      </a:defRPr>
    </a:lvl2pPr>
    <a:lvl3pPr marL="914239" algn="l" rtl="0" fontAlgn="base">
      <a:spcBef>
        <a:spcPct val="30000"/>
      </a:spcBef>
      <a:spcAft>
        <a:spcPct val="0"/>
      </a:spcAft>
      <a:defRPr sz="1300" kern="1200">
        <a:solidFill>
          <a:schemeClr val="tx1"/>
        </a:solidFill>
        <a:latin typeface="Arial" charset="0"/>
        <a:ea typeface="+mn-ea"/>
        <a:cs typeface="Arial" charset="0"/>
      </a:defRPr>
    </a:lvl3pPr>
    <a:lvl4pPr marL="1371358" algn="l" rtl="0" fontAlgn="base">
      <a:spcBef>
        <a:spcPct val="30000"/>
      </a:spcBef>
      <a:spcAft>
        <a:spcPct val="0"/>
      </a:spcAft>
      <a:defRPr sz="1300" kern="1200">
        <a:solidFill>
          <a:schemeClr val="tx1"/>
        </a:solidFill>
        <a:latin typeface="Arial" charset="0"/>
        <a:ea typeface="+mn-ea"/>
        <a:cs typeface="Arial" charset="0"/>
      </a:defRPr>
    </a:lvl4pPr>
    <a:lvl5pPr marL="1828477" algn="l" rtl="0" fontAlgn="base">
      <a:spcBef>
        <a:spcPct val="30000"/>
      </a:spcBef>
      <a:spcAft>
        <a:spcPct val="0"/>
      </a:spcAft>
      <a:defRPr sz="1300" kern="1200">
        <a:solidFill>
          <a:schemeClr val="tx1"/>
        </a:solidFill>
        <a:latin typeface="Arial" charset="0"/>
        <a:ea typeface="+mn-ea"/>
        <a:cs typeface="Arial" charset="0"/>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1378849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69718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48145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4159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57075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13847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0599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977317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85378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29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56141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45421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12</a:t>
            </a:fld>
            <a:endParaRPr lang="sv-SE"/>
          </a:p>
        </p:txBody>
      </p:sp>
    </p:spTree>
    <p:extLst>
      <p:ext uri="{BB962C8B-B14F-4D97-AF65-F5344CB8AC3E}">
        <p14:creationId xmlns:p14="http://schemas.microsoft.com/office/powerpoint/2010/main" val="165699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4127435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23338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04002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85857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62308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345734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03530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46016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39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135785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62921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13</a:t>
            </a:fld>
            <a:endParaRPr lang="sv-SE"/>
          </a:p>
        </p:txBody>
      </p:sp>
    </p:spTree>
    <p:extLst>
      <p:ext uri="{BB962C8B-B14F-4D97-AF65-F5344CB8AC3E}">
        <p14:creationId xmlns:p14="http://schemas.microsoft.com/office/powerpoint/2010/main" val="120238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033273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4180564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33470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469709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770072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615991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853797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835717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49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577543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50</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378544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3624643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51</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956785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52</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67371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53</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99605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54</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1614810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55</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r>
              <a:rPr lang="de-DE" smtClean="0">
                <a:latin typeface="Arial" pitchFamily="34" charset="0"/>
                <a:cs typeface="Arial" pitchFamily="34" charset="0"/>
              </a:rPr>
              <a:t>Vorstellung, BALTEX Secretariat, coordination of BACC project</a:t>
            </a:r>
          </a:p>
        </p:txBody>
      </p:sp>
    </p:spTree>
    <p:extLst>
      <p:ext uri="{BB962C8B-B14F-4D97-AF65-F5344CB8AC3E}">
        <p14:creationId xmlns:p14="http://schemas.microsoft.com/office/powerpoint/2010/main" val="243714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16</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186494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17</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227718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18</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95521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5179484" y="6513910"/>
            <a:ext cx="3962400" cy="342900"/>
          </a:xfrm>
          <a:prstGeom prst="rect">
            <a:avLst/>
          </a:prstGeom>
          <a:noFill/>
        </p:spPr>
        <p:txBody>
          <a:bodyPr/>
          <a:lstStyle>
            <a:lvl1pPr eaLnBrk="0" hangingPunct="0">
              <a:defRPr sz="1600">
                <a:solidFill>
                  <a:schemeClr val="tx1"/>
                </a:solidFill>
                <a:latin typeface="Arial" pitchFamily="34" charset="0"/>
                <a:cs typeface="Arial" pitchFamily="34" charset="0"/>
              </a:defRPr>
            </a:lvl1pPr>
            <a:lvl2pPr marL="742950" indent="-285750" eaLnBrk="0" hangingPunct="0">
              <a:defRPr sz="1600">
                <a:solidFill>
                  <a:schemeClr val="tx1"/>
                </a:solidFill>
                <a:latin typeface="Arial" pitchFamily="34" charset="0"/>
                <a:cs typeface="Arial" pitchFamily="34" charset="0"/>
              </a:defRPr>
            </a:lvl2pPr>
            <a:lvl3pPr marL="1143000" indent="-228600" eaLnBrk="0" hangingPunct="0">
              <a:defRPr sz="1600">
                <a:solidFill>
                  <a:schemeClr val="tx1"/>
                </a:solidFill>
                <a:latin typeface="Arial" pitchFamily="34" charset="0"/>
                <a:cs typeface="Arial" pitchFamily="34" charset="0"/>
              </a:defRPr>
            </a:lvl3pPr>
            <a:lvl4pPr marL="1600200" indent="-228600" eaLnBrk="0" hangingPunct="0">
              <a:defRPr sz="1600">
                <a:solidFill>
                  <a:schemeClr val="tx1"/>
                </a:solidFill>
                <a:latin typeface="Arial" pitchFamily="34" charset="0"/>
                <a:cs typeface="Arial" pitchFamily="34" charset="0"/>
              </a:defRPr>
            </a:lvl4pPr>
            <a:lvl5pPr marL="2057400" indent="-228600" eaLnBrk="0" hangingPunct="0">
              <a:defRPr sz="1600">
                <a:solidFill>
                  <a:schemeClr val="tx1"/>
                </a:solidFill>
                <a:latin typeface="Arial" pitchFamily="34" charset="0"/>
                <a:cs typeface="Arial" pitchFamily="34"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eaLnBrk="1" hangingPunct="1"/>
            <a:fld id="{5A9D0982-7097-41AB-A162-4DFC93CF8E08}" type="slidenum">
              <a:rPr lang="de-DE" sz="1200">
                <a:solidFill>
                  <a:prstClr val="black"/>
                </a:solidFill>
              </a:rPr>
              <a:pPr eaLnBrk="1" hangingPunct="1"/>
              <a:t>19</a:t>
            </a:fld>
            <a:endParaRPr lang="de-DE" sz="1200">
              <a:solidFill>
                <a:prstClr val="black"/>
              </a:solidFill>
            </a:endParaRPr>
          </a:p>
        </p:txBody>
      </p:sp>
      <p:sp>
        <p:nvSpPr>
          <p:cNvPr id="10243" name="Rectangle 2"/>
          <p:cNvSpPr>
            <a:spLocks noGrp="1" noRot="1" noChangeAspect="1" noChangeArrowheads="1" noTextEdit="1"/>
          </p:cNvSpPr>
          <p:nvPr>
            <p:ph type="sldImg"/>
          </p:nvPr>
        </p:nvSpPr>
        <p:spPr>
          <a:xfrm>
            <a:off x="2754313" y="514350"/>
            <a:ext cx="3635375" cy="2571750"/>
          </a:xfrm>
          <a:prstGeom prst="rect">
            <a:avLst/>
          </a:prstGeom>
          <a:ln/>
        </p:spPr>
      </p:sp>
      <p:sp>
        <p:nvSpPr>
          <p:cNvPr id="10244" name="Rectangle 3"/>
          <p:cNvSpPr>
            <a:spLocks noGrp="1" noChangeArrowheads="1"/>
          </p:cNvSpPr>
          <p:nvPr>
            <p:ph type="body" idx="1"/>
          </p:nvPr>
        </p:nvSpPr>
        <p:spPr>
          <a:xfrm>
            <a:off x="914400" y="3257550"/>
            <a:ext cx="7315200" cy="3086100"/>
          </a:xfrm>
          <a:prstGeom prst="rect">
            <a:avLst/>
          </a:prstGeom>
          <a:noFill/>
        </p:spPr>
        <p:txBody>
          <a:bodyPr/>
          <a:lstStyle/>
          <a:p>
            <a:pPr eaLnBrk="1" hangingPunct="1"/>
            <a:endParaRPr lang="de-DE" dirty="0" smtClean="0">
              <a:latin typeface="Arial" pitchFamily="34" charset="0"/>
              <a:cs typeface="Arial" pitchFamily="34" charset="0"/>
            </a:endParaRPr>
          </a:p>
        </p:txBody>
      </p:sp>
    </p:spTree>
    <p:extLst>
      <p:ext uri="{BB962C8B-B14F-4D97-AF65-F5344CB8AC3E}">
        <p14:creationId xmlns:p14="http://schemas.microsoft.com/office/powerpoint/2010/main" val="54029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754313" y="514350"/>
            <a:ext cx="3635375"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endParaRPr lang="de-DE" dirty="0"/>
          </a:p>
        </p:txBody>
      </p:sp>
      <p:sp>
        <p:nvSpPr>
          <p:cNvPr id="4" name="Foliennummernplatzhalter 3"/>
          <p:cNvSpPr>
            <a:spLocks noGrp="1"/>
          </p:cNvSpPr>
          <p:nvPr>
            <p:ph type="sldNum" sz="quarter" idx="10"/>
          </p:nvPr>
        </p:nvSpPr>
        <p:spPr>
          <a:xfrm>
            <a:off x="5179484" y="6513910"/>
            <a:ext cx="3962400" cy="342900"/>
          </a:xfrm>
          <a:prstGeom prst="rect">
            <a:avLst/>
          </a:prstGeom>
        </p:spPr>
        <p:txBody>
          <a:bodyPr/>
          <a:lstStyle/>
          <a:p>
            <a:fld id="{3F2B816A-3429-44FA-88E0-DEF79037F134}" type="slidenum">
              <a:rPr lang="sv-SE" smtClean="0"/>
              <a:t>20</a:t>
            </a:fld>
            <a:endParaRPr lang="sv-SE"/>
          </a:p>
        </p:txBody>
      </p:sp>
    </p:spTree>
    <p:extLst>
      <p:ext uri="{BB962C8B-B14F-4D97-AF65-F5344CB8AC3E}">
        <p14:creationId xmlns:p14="http://schemas.microsoft.com/office/powerpoint/2010/main" val="67994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a:prstGeom prst="rect">
            <a:avLst/>
          </a:prstGeom>
        </p:spPr>
        <p:txBody>
          <a:bodyPr lIns="91424" tIns="45712" rIns="91424" bIns="45712"/>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165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763713"/>
            <a:ext cx="9623425" cy="4991100"/>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497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3350" y="107951"/>
            <a:ext cx="2405063" cy="66468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07951"/>
            <a:ext cx="7065962" cy="6646863"/>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642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p:spPr>
        <p:txBody>
          <a:bodyPr/>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B1D8E69F-6957-417B-89B0-37D5042CF50B}" type="slidenum">
              <a:rPr lang="de-DE" altLang="de-DE"/>
              <a:pPr/>
              <a:t>‹Nr.›</a:t>
            </a:fld>
            <a:endParaRPr lang="de-DE" altLang="de-DE"/>
          </a:p>
        </p:txBody>
      </p:sp>
    </p:spTree>
    <p:extLst>
      <p:ext uri="{BB962C8B-B14F-4D97-AF65-F5344CB8AC3E}">
        <p14:creationId xmlns:p14="http://schemas.microsoft.com/office/powerpoint/2010/main" val="280814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t>Marcus Reckermann, International Baltic Earth Secretariat                                                              ASLO OSC Meeting, Honolulu, February 2014</a:t>
            </a:r>
            <a:endParaRPr lang="de-DE" altLang="de-DE"/>
          </a:p>
        </p:txBody>
      </p:sp>
      <p:sp>
        <p:nvSpPr>
          <p:cNvPr id="5" name="Foliennummernplatzhalter 4"/>
          <p:cNvSpPr>
            <a:spLocks noGrp="1"/>
          </p:cNvSpPr>
          <p:nvPr>
            <p:ph type="sldNum" sz="quarter" idx="11"/>
          </p:nvPr>
        </p:nvSpPr>
        <p:spPr/>
        <p:txBody>
          <a:bodyPr/>
          <a:lstStyle>
            <a:lvl1pPr>
              <a:defRPr/>
            </a:lvl1pPr>
          </a:lstStyle>
          <a:p>
            <a:fld id="{3880E580-E1DC-46E0-94AC-7809706CD4A3}" type="slidenum">
              <a:rPr lang="de-DE" altLang="de-DE"/>
              <a:pPr/>
              <a:t>‹Nr.›</a:t>
            </a:fld>
            <a:endParaRPr lang="de-DE" altLang="de-DE"/>
          </a:p>
        </p:txBody>
      </p:sp>
      <p:sp>
        <p:nvSpPr>
          <p:cNvPr id="6" name="Titel 1"/>
          <p:cNvSpPr txBox="1">
            <a:spLocks/>
          </p:cNvSpPr>
          <p:nvPr userDrawn="1"/>
        </p:nvSpPr>
        <p:spPr bwMode="gray">
          <a:xfrm>
            <a:off x="1831008" y="7272477"/>
            <a:ext cx="6767512" cy="288786"/>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gn="ctr">
              <a:lnSpc>
                <a:spcPct val="100000"/>
              </a:lnSpc>
              <a:buFontTx/>
            </a:pPr>
            <a:r>
              <a:rPr lang="de-DE" sz="1400" kern="0" smtClean="0">
                <a:latin typeface="Calibri" panose="020F0502020204030204" pitchFamily="34" charset="0"/>
              </a:rPr>
              <a:t>www.baltic-earth.eu</a:t>
            </a:r>
            <a:endParaRPr lang="de-DE" sz="1400" kern="0">
              <a:latin typeface="Calibri" panose="020F0502020204030204" pitchFamily="34" charset="0"/>
            </a:endParaRPr>
          </a:p>
        </p:txBody>
      </p:sp>
    </p:spTree>
    <p:extLst>
      <p:ext uri="{BB962C8B-B14F-4D97-AF65-F5344CB8AC3E}">
        <p14:creationId xmlns:p14="http://schemas.microsoft.com/office/powerpoint/2010/main" val="183498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p:spPr>
        <p:txBody>
          <a:bodyPr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2E742153-A165-4E24-88B5-C431618E0C71}" type="slidenum">
              <a:rPr lang="de-DE" altLang="de-DE"/>
              <a:pPr/>
              <a:t>‹Nr.›</a:t>
            </a:fld>
            <a:endParaRPr lang="de-DE" altLang="de-DE"/>
          </a:p>
        </p:txBody>
      </p:sp>
    </p:spTree>
    <p:extLst>
      <p:ext uri="{BB962C8B-B14F-4D97-AF65-F5344CB8AC3E}">
        <p14:creationId xmlns:p14="http://schemas.microsoft.com/office/powerpoint/2010/main" val="20612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43014"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9"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274F0B9-A801-44FB-843B-0494E70A13D6}" type="slidenum">
              <a:rPr lang="de-DE" altLang="de-DE"/>
              <a:pPr/>
              <a:t>‹Nr.›</a:t>
            </a:fld>
            <a:endParaRPr lang="de-DE" altLang="de-DE"/>
          </a:p>
        </p:txBody>
      </p:sp>
    </p:spTree>
    <p:extLst>
      <p:ext uri="{BB962C8B-B14F-4D97-AF65-F5344CB8AC3E}">
        <p14:creationId xmlns:p14="http://schemas.microsoft.com/office/powerpoint/2010/main" val="2167238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8" name="Foliennummernplatzhalter 7"/>
          <p:cNvSpPr>
            <a:spLocks noGrp="1"/>
          </p:cNvSpPr>
          <p:nvPr>
            <p:ph type="sldNum" sz="quarter" idx="11"/>
          </p:nvPr>
        </p:nvSpPr>
        <p:spPr/>
        <p:txBody>
          <a:bodyPr/>
          <a:lstStyle>
            <a:lvl1pPr>
              <a:defRPr/>
            </a:lvl1pPr>
          </a:lstStyle>
          <a:p>
            <a:fld id="{1E76268D-094B-4CC6-AEE5-F564523E575D}" type="slidenum">
              <a:rPr lang="de-DE" altLang="de-DE"/>
              <a:pPr/>
              <a:t>‹Nr.›</a:t>
            </a:fld>
            <a:endParaRPr lang="de-DE" altLang="de-DE"/>
          </a:p>
        </p:txBody>
      </p:sp>
    </p:spTree>
    <p:extLst>
      <p:ext uri="{BB962C8B-B14F-4D97-AF65-F5344CB8AC3E}">
        <p14:creationId xmlns:p14="http://schemas.microsoft.com/office/powerpoint/2010/main" val="175761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4" name="Foliennummernplatzhalter 3"/>
          <p:cNvSpPr>
            <a:spLocks noGrp="1"/>
          </p:cNvSpPr>
          <p:nvPr>
            <p:ph type="sldNum" sz="quarter" idx="11"/>
          </p:nvPr>
        </p:nvSpPr>
        <p:spPr/>
        <p:txBody>
          <a:bodyPr/>
          <a:lstStyle>
            <a:lvl1pPr>
              <a:defRPr/>
            </a:lvl1pPr>
          </a:lstStyle>
          <a:p>
            <a:fld id="{39E23299-3C6A-4F66-910E-1B9AA217A177}" type="slidenum">
              <a:rPr lang="de-DE" altLang="de-DE"/>
              <a:pPr/>
              <a:t>‹Nr.›</a:t>
            </a:fld>
            <a:endParaRPr lang="de-DE" altLang="de-DE"/>
          </a:p>
        </p:txBody>
      </p:sp>
    </p:spTree>
    <p:extLst>
      <p:ext uri="{BB962C8B-B14F-4D97-AF65-F5344CB8AC3E}">
        <p14:creationId xmlns:p14="http://schemas.microsoft.com/office/powerpoint/2010/main" val="2765522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3" name="Foliennummernplatzhalter 2"/>
          <p:cNvSpPr>
            <a:spLocks noGrp="1"/>
          </p:cNvSpPr>
          <p:nvPr>
            <p:ph type="sldNum" sz="quarter" idx="11"/>
          </p:nvPr>
        </p:nvSpPr>
        <p:spPr/>
        <p:txBody>
          <a:bodyPr/>
          <a:lstStyle>
            <a:lvl1pPr>
              <a:defRPr/>
            </a:lvl1pPr>
          </a:lstStyle>
          <a:p>
            <a:fld id="{B1E4098B-9440-44E2-8B1C-081796F4C1E4}" type="slidenum">
              <a:rPr lang="de-DE" altLang="de-DE"/>
              <a:pPr/>
              <a:t>‹Nr.›</a:t>
            </a:fld>
            <a:endParaRPr lang="de-DE" altLang="de-DE"/>
          </a:p>
        </p:txBody>
      </p:sp>
    </p:spTree>
    <p:extLst>
      <p:ext uri="{BB962C8B-B14F-4D97-AF65-F5344CB8AC3E}">
        <p14:creationId xmlns:p14="http://schemas.microsoft.com/office/powerpoint/2010/main" val="117644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D7C93264-714C-4E2A-BE61-16085A6F3BE2}" type="slidenum">
              <a:rPr lang="de-DE" altLang="de-DE"/>
              <a:pPr/>
              <a:t>‹Nr.›</a:t>
            </a:fld>
            <a:endParaRPr lang="de-DE" altLang="de-DE"/>
          </a:p>
        </p:txBody>
      </p:sp>
    </p:spTree>
    <p:extLst>
      <p:ext uri="{BB962C8B-B14F-4D97-AF65-F5344CB8AC3E}">
        <p14:creationId xmlns:p14="http://schemas.microsoft.com/office/powerpoint/2010/main" val="30810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4989" y="1763713"/>
            <a:ext cx="9623425" cy="4991100"/>
          </a:xfrm>
          <a:prstGeom prst="rect">
            <a:avLst/>
          </a:prstGeom>
        </p:spPr>
        <p:txBody>
          <a:bodyPr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3379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p:spPr>
        <p:txBody>
          <a:bodyPr/>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EFDC008-8FBB-4A6C-8D84-EAC42AB1BC93}" type="slidenum">
              <a:rPr lang="de-DE" altLang="de-DE"/>
              <a:pPr/>
              <a:t>‹Nr.›</a:t>
            </a:fld>
            <a:endParaRPr lang="de-DE" altLang="de-DE"/>
          </a:p>
        </p:txBody>
      </p:sp>
    </p:spTree>
    <p:extLst>
      <p:ext uri="{BB962C8B-B14F-4D97-AF65-F5344CB8AC3E}">
        <p14:creationId xmlns:p14="http://schemas.microsoft.com/office/powerpoint/2010/main" val="4000844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3CAABDBD-9C58-4338-A7B7-6A816F462E1A}" type="slidenum">
              <a:rPr lang="de-DE" altLang="de-DE"/>
              <a:pPr/>
              <a:t>‹Nr.›</a:t>
            </a:fld>
            <a:endParaRPr lang="de-DE" altLang="de-DE"/>
          </a:p>
        </p:txBody>
      </p:sp>
    </p:spTree>
    <p:extLst>
      <p:ext uri="{BB962C8B-B14F-4D97-AF65-F5344CB8AC3E}">
        <p14:creationId xmlns:p14="http://schemas.microsoft.com/office/powerpoint/2010/main" val="135725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020050" y="395288"/>
            <a:ext cx="2259013" cy="622934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43014" y="395288"/>
            <a:ext cx="6624637" cy="622934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5DC2888D-9230-41B5-A1B1-8FAD487EEEAD}" type="slidenum">
              <a:rPr lang="de-DE" altLang="de-DE"/>
              <a:pPr/>
              <a:t>‹Nr.›</a:t>
            </a:fld>
            <a:endParaRPr lang="de-DE" altLang="de-DE"/>
          </a:p>
        </p:txBody>
      </p:sp>
    </p:spTree>
    <p:extLst>
      <p:ext uri="{BB962C8B-B14F-4D97-AF65-F5344CB8AC3E}">
        <p14:creationId xmlns:p14="http://schemas.microsoft.com/office/powerpoint/2010/main" val="249631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a:prstGeom prst="rect">
            <a:avLst/>
          </a:prstGeom>
        </p:spPr>
        <p:txBody>
          <a:bodyPr lIns="91424" tIns="45712" rIns="91424" bIns="45712"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Tree>
    <p:extLst>
      <p:ext uri="{BB962C8B-B14F-4D97-AF65-F5344CB8AC3E}">
        <p14:creationId xmlns:p14="http://schemas.microsoft.com/office/powerpoint/2010/main" val="359484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4989" y="1763713"/>
            <a:ext cx="4735512"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22900" y="1763713"/>
            <a:ext cx="4735513"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4222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7757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3734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a:prstGeom prst="rect">
            <a:avLst/>
          </a:prstGeom>
        </p:spPr>
        <p:txBody>
          <a:bodyPr lIns="91424" tIns="45712" rIns="91424" bIns="45712"/>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0031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a:prstGeom prst="rect">
            <a:avLst/>
          </a:prstGeom>
        </p:spPr>
        <p:txBody>
          <a:bodyPr lIns="91424" tIns="45712" rIns="91424" bIns="45712"/>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5489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450851" y="1"/>
            <a:ext cx="10242550" cy="2916238"/>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nchor="ctr"/>
          <a:lstStyle/>
          <a:p>
            <a:endParaRPr lang="de-DE"/>
          </a:p>
        </p:txBody>
      </p:sp>
      <p:sp>
        <p:nvSpPr>
          <p:cNvPr id="10242" name="Rectangle 2"/>
          <p:cNvSpPr>
            <a:spLocks noGrp="1" noChangeArrowheads="1"/>
          </p:cNvSpPr>
          <p:nvPr>
            <p:ph type="title"/>
          </p:nvPr>
        </p:nvSpPr>
        <p:spPr bwMode="gray">
          <a:xfrm>
            <a:off x="595313" y="107951"/>
            <a:ext cx="6767512"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47" name="Line 7"/>
          <p:cNvSpPr>
            <a:spLocks noChangeShapeType="1"/>
          </p:cNvSpPr>
          <p:nvPr/>
        </p:nvSpPr>
        <p:spPr bwMode="gray">
          <a:xfrm flipH="1">
            <a:off x="377826" y="774700"/>
            <a:ext cx="10315575"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249" name="Rectangle 9"/>
          <p:cNvSpPr>
            <a:spLocks noChangeArrowheads="1"/>
          </p:cNvSpPr>
          <p:nvPr/>
        </p:nvSpPr>
        <p:spPr bwMode="gray">
          <a:xfrm>
            <a:off x="595313" y="720725"/>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grpSp>
        <p:nvGrpSpPr>
          <p:cNvPr id="10258" name="Group 18"/>
          <p:cNvGrpSpPr>
            <a:grpSpLocks/>
          </p:cNvGrpSpPr>
          <p:nvPr/>
        </p:nvGrpSpPr>
        <p:grpSpPr bwMode="auto">
          <a:xfrm>
            <a:off x="-1587" y="-14288"/>
            <a:ext cx="10693401" cy="6300788"/>
            <a:chOff x="0" y="0"/>
            <a:chExt cx="6736" cy="3969"/>
          </a:xfrm>
        </p:grpSpPr>
        <p:pic>
          <p:nvPicPr>
            <p:cNvPr id="1025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256" name="Object 16"/>
            <p:cNvGraphicFramePr>
              <a:graphicFrameLocks noChangeAspect="1"/>
            </p:cNvGraphicFramePr>
            <p:nvPr/>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10540" name="Image" r:id="rId15" imgW="520635" imgH="8749206" progId="Photoshop.Image.11">
                    <p:embed/>
                  </p:oleObj>
                </mc:Choice>
                <mc:Fallback>
                  <p:oleObj name="Image" r:id="rId15" imgW="520635" imgH="8749206" progId="Photoshop.Image.11">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262" name="Picture 22" descr="HZG_RGB_72dpi_mitZusatz in E_80m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66063" y="6627813"/>
            <a:ext cx="2376487"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243013" y="395288"/>
            <a:ext cx="6767512"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7" name="Rectangle 3"/>
          <p:cNvSpPr>
            <a:spLocks noGrp="1" noChangeArrowheads="1"/>
          </p:cNvSpPr>
          <p:nvPr>
            <p:ph type="body" idx="1"/>
          </p:nvPr>
        </p:nvSpPr>
        <p:spPr bwMode="gray">
          <a:xfrm>
            <a:off x="1243014" y="1484314"/>
            <a:ext cx="903605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a:t>
            </a:r>
          </a:p>
          <a:p>
            <a:pPr lvl="1"/>
            <a:r>
              <a:rPr lang="de-DE" altLang="de-DE" smtClean="0"/>
              <a:t>second</a:t>
            </a:r>
          </a:p>
          <a:p>
            <a:pPr lvl="2"/>
            <a:r>
              <a:rPr lang="de-DE" altLang="de-DE" smtClean="0"/>
              <a:t>third</a:t>
            </a:r>
          </a:p>
          <a:p>
            <a:pPr lvl="3"/>
            <a:r>
              <a:rPr lang="de-DE" altLang="de-DE" smtClean="0"/>
              <a:t>fourth</a:t>
            </a:r>
          </a:p>
          <a:p>
            <a:pPr lvl="4"/>
            <a:r>
              <a:rPr lang="de-DE" altLang="de-DE" smtClean="0"/>
              <a:t>fifth</a:t>
            </a:r>
          </a:p>
        </p:txBody>
      </p:sp>
      <p:sp>
        <p:nvSpPr>
          <p:cNvPr id="1028" name="Rectangle 4"/>
          <p:cNvSpPr>
            <a:spLocks noGrp="1" noChangeArrowheads="1"/>
          </p:cNvSpPr>
          <p:nvPr>
            <p:ph type="dt" sz="half" idx="2"/>
          </p:nvPr>
        </p:nvSpPr>
        <p:spPr bwMode="gray">
          <a:xfrm>
            <a:off x="1243013" y="6769101"/>
            <a:ext cx="8135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1042804">
              <a:lnSpc>
                <a:spcPct val="100000"/>
              </a:lnSpc>
              <a:buFontTx/>
              <a:buNone/>
              <a:defRPr sz="1000">
                <a:latin typeface="+mn-lt"/>
              </a:defRPr>
            </a:lvl1pPr>
          </a:lstStyle>
          <a:p>
            <a:r>
              <a:rPr lang="de-DE" altLang="de-DE"/>
              <a:t>Marcus Reckermann, International BALTEX Secretariat                                                              GEWEX/GHP Meeting, Sydney, 11 October 2012</a:t>
            </a:r>
          </a:p>
        </p:txBody>
      </p:sp>
      <p:sp>
        <p:nvSpPr>
          <p:cNvPr id="1030" name="Rectangle 6"/>
          <p:cNvSpPr>
            <a:spLocks noGrp="1" noChangeArrowheads="1"/>
          </p:cNvSpPr>
          <p:nvPr>
            <p:ph type="sldNum" sz="quarter" idx="4"/>
          </p:nvPr>
        </p:nvSpPr>
        <p:spPr bwMode="gray">
          <a:xfrm>
            <a:off x="9523413" y="6769101"/>
            <a:ext cx="75565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804">
              <a:lnSpc>
                <a:spcPct val="100000"/>
              </a:lnSpc>
              <a:buFontTx/>
              <a:buNone/>
              <a:defRPr sz="1000">
                <a:latin typeface="+mn-lt"/>
              </a:defRPr>
            </a:lvl1pPr>
          </a:lstStyle>
          <a:p>
            <a:fld id="{2058BF55-4E94-4086-A440-B3EF2F0461E2}" type="slidenum">
              <a:rPr lang="de-DE" altLang="de-DE"/>
              <a:pPr/>
              <a:t>‹Nr.›</a:t>
            </a:fld>
            <a:endParaRPr lang="de-DE" altLang="de-DE"/>
          </a:p>
        </p:txBody>
      </p:sp>
      <p:sp>
        <p:nvSpPr>
          <p:cNvPr id="1032" name="Line 8"/>
          <p:cNvSpPr>
            <a:spLocks noChangeShapeType="1"/>
          </p:cNvSpPr>
          <p:nvPr/>
        </p:nvSpPr>
        <p:spPr bwMode="gray">
          <a:xfrm flipH="1">
            <a:off x="1782764" y="1169988"/>
            <a:ext cx="84963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3" name="Line 9"/>
          <p:cNvSpPr>
            <a:spLocks noChangeShapeType="1"/>
          </p:cNvSpPr>
          <p:nvPr/>
        </p:nvSpPr>
        <p:spPr bwMode="gray">
          <a:xfrm flipH="1">
            <a:off x="414337" y="1169988"/>
            <a:ext cx="755651"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4" name="Rectangle 10"/>
          <p:cNvSpPr>
            <a:spLocks noChangeArrowheads="1"/>
          </p:cNvSpPr>
          <p:nvPr/>
        </p:nvSpPr>
        <p:spPr bwMode="gray">
          <a:xfrm>
            <a:off x="1243013" y="1116013"/>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038" name="Line 14"/>
          <p:cNvSpPr>
            <a:spLocks noChangeShapeType="1"/>
          </p:cNvSpPr>
          <p:nvPr/>
        </p:nvSpPr>
        <p:spPr bwMode="gray">
          <a:xfrm flipH="1">
            <a:off x="450851" y="7237413"/>
            <a:ext cx="9863138"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pic>
        <p:nvPicPr>
          <p:cNvPr id="1041" name="Picture 17" descr="HZG_RGB_72dpi_mitZusatz in E_80m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0888" y="396876"/>
            <a:ext cx="1919288" cy="49371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8"/>
          <p:cNvSpPr>
            <a:spLocks noChangeArrowheads="1"/>
          </p:cNvSpPr>
          <p:nvPr/>
        </p:nvSpPr>
        <p:spPr bwMode="gray">
          <a:xfrm>
            <a:off x="1230313" y="7302502"/>
            <a:ext cx="8135937"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gn="ctr">
              <a:lnSpc>
                <a:spcPct val="100000"/>
              </a:lnSpc>
              <a:buFontTx/>
              <a:buNone/>
            </a:pPr>
            <a:r>
              <a:rPr lang="de-DE" altLang="de-DE" sz="1100" b="1"/>
              <a:t>www.baltex-research.eu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jpeg"/><Relationship Id="rId21" Type="http://schemas.openxmlformats.org/officeDocument/2006/relationships/image" Target="../media/image55.jpe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1.jpe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0.jpeg"/><Relationship Id="rId11" Type="http://schemas.openxmlformats.org/officeDocument/2006/relationships/image" Target="../media/image45.png"/><Relationship Id="rId24" Type="http://schemas.openxmlformats.org/officeDocument/2006/relationships/image" Target="../media/image57.jpe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9.png"/><Relationship Id="rId10" Type="http://schemas.openxmlformats.org/officeDocument/2006/relationships/image" Target="../media/image44.pn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57.jpeg"/><Relationship Id="rId3" Type="http://schemas.openxmlformats.org/officeDocument/2006/relationships/image" Target="../media/image37.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9.png"/><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68.gif"/></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0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09.png"/><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9.png"/><Relationship Id="rId7"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39.pn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44.png"/><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5.jpeg"/><Relationship Id="rId7" Type="http://schemas.openxmlformats.org/officeDocument/2006/relationships/image" Target="../media/image147.jpe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46.jpeg"/><Relationship Id="rId5" Type="http://schemas.openxmlformats.org/officeDocument/2006/relationships/image" Target="../media/image89.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718731" y="1336676"/>
            <a:ext cx="181790" cy="389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1271" name="Rectangle 7"/>
          <p:cNvSpPr>
            <a:spLocks noChangeArrowheads="1"/>
          </p:cNvSpPr>
          <p:nvPr/>
        </p:nvSpPr>
        <p:spPr bwMode="gray">
          <a:xfrm>
            <a:off x="587599" y="121985"/>
            <a:ext cx="7620251" cy="260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defRPr sz="1600">
                <a:solidFill>
                  <a:schemeClr val="tx1"/>
                </a:solidFill>
                <a:latin typeface="Arial" charset="0"/>
                <a:cs typeface="Arial" charset="0"/>
              </a:defRPr>
            </a:lvl1pPr>
            <a:lvl2pPr defTabSz="1042988">
              <a:defRPr sz="1600">
                <a:solidFill>
                  <a:schemeClr val="tx1"/>
                </a:solidFill>
                <a:latin typeface="Arial" charset="0"/>
                <a:cs typeface="Arial" charset="0"/>
              </a:defRPr>
            </a:lvl2pPr>
            <a:lvl3pPr defTabSz="1042988">
              <a:defRPr sz="1600">
                <a:solidFill>
                  <a:schemeClr val="tx1"/>
                </a:solidFill>
                <a:latin typeface="Arial" charset="0"/>
                <a:cs typeface="Arial" charset="0"/>
              </a:defRPr>
            </a:lvl3pPr>
            <a:lvl4pPr defTabSz="1042988">
              <a:defRPr sz="1600">
                <a:solidFill>
                  <a:schemeClr val="tx1"/>
                </a:solidFill>
                <a:latin typeface="Arial" charset="0"/>
                <a:cs typeface="Arial" charset="0"/>
              </a:defRPr>
            </a:lvl4pPr>
            <a:lvl5pPr defTabSz="1042988">
              <a:defRPr sz="1600">
                <a:solidFill>
                  <a:schemeClr val="tx1"/>
                </a:solidFill>
                <a:latin typeface="Arial" charset="0"/>
                <a:cs typeface="Arial" charset="0"/>
              </a:defRPr>
            </a:lvl5pPr>
            <a:lvl6pPr marL="457200" defTabSz="1042988" fontAlgn="base">
              <a:spcBef>
                <a:spcPct val="0"/>
              </a:spcBef>
              <a:spcAft>
                <a:spcPct val="0"/>
              </a:spcAft>
              <a:defRPr sz="1600">
                <a:solidFill>
                  <a:schemeClr val="tx1"/>
                </a:solidFill>
                <a:latin typeface="Arial" charset="0"/>
                <a:cs typeface="Arial" charset="0"/>
              </a:defRPr>
            </a:lvl6pPr>
            <a:lvl7pPr marL="914400" defTabSz="1042988" fontAlgn="base">
              <a:spcBef>
                <a:spcPct val="0"/>
              </a:spcBef>
              <a:spcAft>
                <a:spcPct val="0"/>
              </a:spcAft>
              <a:defRPr sz="1600">
                <a:solidFill>
                  <a:schemeClr val="tx1"/>
                </a:solidFill>
                <a:latin typeface="Arial" charset="0"/>
                <a:cs typeface="Arial" charset="0"/>
              </a:defRPr>
            </a:lvl7pPr>
            <a:lvl8pPr marL="1371600" defTabSz="1042988" fontAlgn="base">
              <a:spcBef>
                <a:spcPct val="0"/>
              </a:spcBef>
              <a:spcAft>
                <a:spcPct val="0"/>
              </a:spcAft>
              <a:defRPr sz="1600">
                <a:solidFill>
                  <a:schemeClr val="tx1"/>
                </a:solidFill>
                <a:latin typeface="Arial" charset="0"/>
                <a:cs typeface="Arial" charset="0"/>
              </a:defRPr>
            </a:lvl8pPr>
            <a:lvl9pPr marL="1828800" defTabSz="1042988" fontAlgn="base">
              <a:spcBef>
                <a:spcPct val="0"/>
              </a:spcBef>
              <a:spcAft>
                <a:spcPct val="0"/>
              </a:spcAft>
              <a:defRPr sz="1600">
                <a:solidFill>
                  <a:schemeClr val="tx1"/>
                </a:solidFill>
                <a:latin typeface="Arial" charset="0"/>
                <a:cs typeface="Arial" charset="0"/>
              </a:defRPr>
            </a:lvl9pPr>
          </a:lstStyle>
          <a:p>
            <a:pPr>
              <a:lnSpc>
                <a:spcPct val="100000"/>
              </a:lnSpc>
              <a:buFontTx/>
              <a:buNone/>
            </a:pPr>
            <a:r>
              <a:rPr lang="en-US" altLang="de-DE" sz="4000" b="1" dirty="0" smtClean="0">
                <a:latin typeface="Candara" panose="020E0502030303020204" pitchFamily="34" charset="0"/>
              </a:rPr>
              <a:t>Baltic Earth</a:t>
            </a:r>
          </a:p>
          <a:p>
            <a:pPr>
              <a:lnSpc>
                <a:spcPct val="100000"/>
              </a:lnSpc>
              <a:buFontTx/>
              <a:buNone/>
            </a:pPr>
            <a:endParaRPr lang="en-US" altLang="de-DE" sz="2400" b="1" dirty="0" smtClean="0">
              <a:latin typeface="Candara" panose="020E0502030303020204" pitchFamily="34" charset="0"/>
            </a:endParaRPr>
          </a:p>
          <a:p>
            <a:pPr>
              <a:lnSpc>
                <a:spcPct val="100000"/>
              </a:lnSpc>
              <a:buFontTx/>
              <a:buNone/>
            </a:pPr>
            <a:r>
              <a:rPr lang="en-US" altLang="de-DE" sz="2400" b="1" dirty="0" smtClean="0">
                <a:latin typeface="Candara" panose="020E0502030303020204" pitchFamily="34" charset="0"/>
              </a:rPr>
              <a:t>Earth </a:t>
            </a:r>
            <a:r>
              <a:rPr lang="en-US" altLang="de-DE" sz="2400" b="1" dirty="0">
                <a:latin typeface="Candara" panose="020E0502030303020204" pitchFamily="34" charset="0"/>
              </a:rPr>
              <a:t>System Science </a:t>
            </a:r>
            <a:r>
              <a:rPr lang="en-US" altLang="de-DE" sz="2400" b="1" dirty="0" smtClean="0">
                <a:latin typeface="Candara" panose="020E0502030303020204" pitchFamily="34" charset="0"/>
              </a:rPr>
              <a:t>and Outreach </a:t>
            </a:r>
            <a:br>
              <a:rPr lang="en-US" altLang="de-DE" sz="2400" b="1" dirty="0" smtClean="0">
                <a:latin typeface="Candara" panose="020E0502030303020204" pitchFamily="34" charset="0"/>
              </a:rPr>
            </a:br>
            <a:r>
              <a:rPr lang="en-US" altLang="de-DE" sz="2400" b="1" dirty="0" smtClean="0">
                <a:latin typeface="Candara" panose="020E0502030303020204" pitchFamily="34" charset="0"/>
              </a:rPr>
              <a:t>for </a:t>
            </a:r>
            <a:r>
              <a:rPr lang="en-US" altLang="de-DE" sz="2400" b="1" dirty="0">
                <a:latin typeface="Candara" panose="020E0502030303020204" pitchFamily="34" charset="0"/>
              </a:rPr>
              <a:t>the Baltic Sea </a:t>
            </a:r>
            <a:r>
              <a:rPr lang="en-US" altLang="de-DE" sz="2400" b="1" dirty="0" smtClean="0">
                <a:latin typeface="Candara" panose="020E0502030303020204" pitchFamily="34" charset="0"/>
              </a:rPr>
              <a:t>Region</a:t>
            </a:r>
          </a:p>
          <a:p>
            <a:pPr>
              <a:lnSpc>
                <a:spcPct val="100000"/>
              </a:lnSpc>
              <a:buFontTx/>
              <a:buNone/>
            </a:pPr>
            <a:endParaRPr lang="en-US" altLang="de-DE" sz="2400" b="1" dirty="0" smtClean="0">
              <a:latin typeface="Candara" panose="020E0502030303020204" pitchFamily="34" charset="0"/>
            </a:endParaRPr>
          </a:p>
          <a:p>
            <a:pPr>
              <a:lnSpc>
                <a:spcPct val="100000"/>
              </a:lnSpc>
              <a:buFontTx/>
              <a:buNone/>
            </a:pPr>
            <a:r>
              <a:rPr lang="en-US" altLang="de-DE" sz="2400" b="1" dirty="0" smtClean="0">
                <a:latin typeface="Candara" panose="020E0502030303020204" pitchFamily="34" charset="0"/>
              </a:rPr>
              <a:t>Recent developments 2016/2017</a:t>
            </a:r>
            <a:endParaRPr lang="de-DE" altLang="de-DE" sz="2400" b="1" dirty="0">
              <a:latin typeface="Candara" panose="020E0502030303020204" pitchFamily="34" charset="0"/>
            </a:endParaRPr>
          </a:p>
          <a:p>
            <a:pPr>
              <a:lnSpc>
                <a:spcPct val="100000"/>
              </a:lnSpc>
              <a:buFontTx/>
              <a:buNone/>
            </a:pPr>
            <a:endParaRPr lang="de-DE" altLang="de-DE" sz="2900" dirty="0">
              <a:latin typeface="Candara" panose="020E0502030303020204" pitchFamily="34" charset="0"/>
            </a:endParaRPr>
          </a:p>
        </p:txBody>
      </p:sp>
      <p:sp>
        <p:nvSpPr>
          <p:cNvPr id="11272" name="Rectangle 8"/>
          <p:cNvSpPr>
            <a:spLocks noChangeArrowheads="1"/>
          </p:cNvSpPr>
          <p:nvPr/>
        </p:nvSpPr>
        <p:spPr bwMode="gray">
          <a:xfrm>
            <a:off x="612777" y="2989264"/>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endParaRPr lang="de-DE" altLang="de-DE"/>
          </a:p>
        </p:txBody>
      </p:sp>
      <p:sp>
        <p:nvSpPr>
          <p:cNvPr id="11274" name="Text Box 10"/>
          <p:cNvSpPr txBox="1">
            <a:spLocks noChangeArrowheads="1"/>
          </p:cNvSpPr>
          <p:nvPr/>
        </p:nvSpPr>
        <p:spPr bwMode="auto">
          <a:xfrm>
            <a:off x="4761594" y="3060700"/>
            <a:ext cx="5688632" cy="18811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marL="541338"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100" b="1" dirty="0">
                <a:latin typeface="Calibri" pitchFamily="34" charset="0"/>
              </a:rPr>
              <a:t>Marcus Reckermann</a:t>
            </a:r>
          </a:p>
          <a:p>
            <a:pPr>
              <a:spcBef>
                <a:spcPct val="50000"/>
              </a:spcBef>
            </a:pPr>
            <a:r>
              <a:rPr lang="de-DE" altLang="de-DE" sz="1300" dirty="0" smtClean="0">
                <a:latin typeface="Calibri" pitchFamily="34" charset="0"/>
              </a:rPr>
              <a:t>International Baltic Earth </a:t>
            </a:r>
            <a:r>
              <a:rPr lang="de-DE" altLang="de-DE" sz="1300" dirty="0" err="1" smtClean="0">
                <a:latin typeface="Calibri" pitchFamily="34" charset="0"/>
              </a:rPr>
              <a:t>Secretariat</a:t>
            </a:r>
            <a:r>
              <a:rPr lang="de-DE" altLang="de-DE" sz="1300" dirty="0" smtClean="0">
                <a:latin typeface="Calibri" pitchFamily="34" charset="0"/>
              </a:rPr>
              <a:t/>
            </a:r>
            <a:br>
              <a:rPr lang="de-DE" altLang="de-DE" sz="1300" dirty="0" smtClean="0">
                <a:latin typeface="Calibri" pitchFamily="34" charset="0"/>
              </a:rPr>
            </a:br>
            <a:r>
              <a:rPr lang="de-DE" altLang="de-DE" sz="1300" dirty="0" smtClean="0">
                <a:latin typeface="Calibri" pitchFamily="34" charset="0"/>
              </a:rPr>
              <a:t>Helmholtz-Zentrum Geesthacht, Germany</a:t>
            </a:r>
          </a:p>
          <a:p>
            <a:pPr>
              <a:spcBef>
                <a:spcPct val="50000"/>
              </a:spcBef>
            </a:pPr>
            <a:r>
              <a:rPr lang="de-DE" altLang="de-DE" sz="2000" b="1" dirty="0" smtClean="0">
                <a:latin typeface="Calibri" pitchFamily="34" charset="0"/>
              </a:rPr>
              <a:t>Markus </a:t>
            </a:r>
            <a:r>
              <a:rPr lang="de-DE" altLang="de-DE" sz="2000" b="1" dirty="0">
                <a:latin typeface="Calibri" pitchFamily="34" charset="0"/>
              </a:rPr>
              <a:t>Meier, Anna </a:t>
            </a:r>
            <a:r>
              <a:rPr lang="de-DE" altLang="de-DE" sz="2000" b="1" dirty="0" err="1" smtClean="0">
                <a:latin typeface="Calibri" pitchFamily="34" charset="0"/>
              </a:rPr>
              <a:t>Rutgersson</a:t>
            </a:r>
            <a:r>
              <a:rPr lang="de-DE" altLang="de-DE" sz="2000" dirty="0" smtClean="0">
                <a:latin typeface="Calibri" pitchFamily="34" charset="0"/>
              </a:rPr>
              <a:t> </a:t>
            </a:r>
            <a:r>
              <a:rPr lang="de-DE" altLang="de-DE" dirty="0" smtClean="0">
                <a:latin typeface="Calibri" pitchFamily="34" charset="0"/>
              </a:rPr>
              <a:t/>
            </a:r>
            <a:br>
              <a:rPr lang="de-DE" altLang="de-DE" dirty="0" smtClean="0">
                <a:latin typeface="Calibri" pitchFamily="34" charset="0"/>
              </a:rPr>
            </a:br>
            <a:r>
              <a:rPr lang="de-DE" altLang="de-DE" dirty="0" err="1" smtClean="0">
                <a:latin typeface="Calibri" pitchFamily="34" charset="0"/>
              </a:rPr>
              <a:t>and</a:t>
            </a:r>
            <a:r>
              <a:rPr lang="de-DE" altLang="de-DE" dirty="0" smtClean="0">
                <a:latin typeface="Calibri" pitchFamily="34" charset="0"/>
              </a:rPr>
              <a:t> </a:t>
            </a:r>
            <a:r>
              <a:rPr lang="de-DE" altLang="de-DE" dirty="0" err="1" smtClean="0">
                <a:latin typeface="Calibri" pitchFamily="34" charset="0"/>
              </a:rPr>
              <a:t>the</a:t>
            </a:r>
            <a:r>
              <a:rPr lang="de-DE" altLang="de-DE" dirty="0" smtClean="0">
                <a:latin typeface="Calibri" pitchFamily="34" charset="0"/>
              </a:rPr>
              <a:t> Baltic </a:t>
            </a:r>
            <a:r>
              <a:rPr lang="de-DE" altLang="de-DE" dirty="0">
                <a:latin typeface="Calibri" pitchFamily="34" charset="0"/>
              </a:rPr>
              <a:t>Earth </a:t>
            </a:r>
            <a:r>
              <a:rPr lang="de-DE" altLang="de-DE" dirty="0" smtClean="0">
                <a:latin typeface="Calibri" pitchFamily="34" charset="0"/>
              </a:rPr>
              <a:t>Science </a:t>
            </a:r>
            <a:r>
              <a:rPr lang="de-DE" altLang="de-DE" dirty="0" err="1">
                <a:latin typeface="Calibri" pitchFamily="34" charset="0"/>
              </a:rPr>
              <a:t>Steering</a:t>
            </a:r>
            <a:r>
              <a:rPr lang="de-DE" altLang="de-DE" dirty="0">
                <a:latin typeface="Calibri" pitchFamily="34" charset="0"/>
              </a:rPr>
              <a:t> </a:t>
            </a:r>
            <a:r>
              <a:rPr lang="de-DE" altLang="de-DE" dirty="0" smtClean="0">
                <a:latin typeface="Calibri" pitchFamily="34" charset="0"/>
              </a:rPr>
              <a:t>Group </a:t>
            </a:r>
            <a:r>
              <a:rPr lang="de-DE" altLang="de-DE" dirty="0" err="1" smtClean="0">
                <a:latin typeface="Calibri" pitchFamily="34" charset="0"/>
              </a:rPr>
              <a:t>members</a:t>
            </a:r>
            <a:endParaRPr lang="de-DE" altLang="de-DE" dirty="0" smtClean="0">
              <a:latin typeface="Calibri"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902" y="1"/>
            <a:ext cx="2303210" cy="2827338"/>
          </a:xfrm>
          <a:prstGeom prst="rect">
            <a:avLst/>
          </a:prstGeom>
        </p:spPr>
      </p:pic>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41" y="3051402"/>
            <a:ext cx="4576253" cy="31068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065" y="335673"/>
            <a:ext cx="1672579" cy="23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descr="BALTEX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2804" y="108223"/>
            <a:ext cx="989260" cy="9928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7" y="4604834"/>
            <a:ext cx="1990650" cy="283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dirty="0">
                <a:latin typeface="Candara" pitchFamily="34" charset="0"/>
              </a:rPr>
              <a:t>Baltic Earth – Earth System Science </a:t>
            </a:r>
            <a:r>
              <a:rPr lang="de-DE" sz="2400" b="1" dirty="0" err="1">
                <a:latin typeface="Candara" pitchFamily="34" charset="0"/>
              </a:rPr>
              <a:t>for</a:t>
            </a:r>
            <a:r>
              <a:rPr lang="de-DE" sz="2400" b="1" dirty="0">
                <a:latin typeface="Candara" pitchFamily="34" charset="0"/>
              </a:rPr>
              <a:t> </a:t>
            </a:r>
            <a:r>
              <a:rPr lang="de-DE" sz="2400" b="1" dirty="0" err="1">
                <a:latin typeface="Candara" pitchFamily="34" charset="0"/>
              </a:rPr>
              <a:t>the</a:t>
            </a:r>
            <a:r>
              <a:rPr lang="de-DE" sz="2400" b="1" dirty="0">
                <a:latin typeface="Candara" pitchFamily="34" charset="0"/>
              </a:rPr>
              <a:t> Baltic </a:t>
            </a:r>
            <a:r>
              <a:rPr lang="de-DE" sz="2400" b="1" dirty="0" err="1">
                <a:latin typeface="Candara" pitchFamily="34" charset="0"/>
              </a:rPr>
              <a:t>Sea</a:t>
            </a:r>
            <a:r>
              <a:rPr lang="de-DE" sz="2400" b="1" dirty="0">
                <a:latin typeface="Candara" pitchFamily="34" charset="0"/>
              </a:rPr>
              <a:t> </a:t>
            </a:r>
            <a:r>
              <a:rPr lang="de-DE" sz="2400" b="1" dirty="0" err="1" smtClean="0">
                <a:latin typeface="Candara" pitchFamily="34" charset="0"/>
              </a:rPr>
              <a:t>region</a:t>
            </a:r>
            <a:endParaRPr lang="de-DE" sz="1800" dirty="0">
              <a:latin typeface="Calibri" panose="020F0502020204030204" pitchFamily="34" charset="0"/>
            </a:endParaRPr>
          </a:p>
        </p:txBody>
      </p:sp>
      <p:sp>
        <p:nvSpPr>
          <p:cNvPr id="7"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8" name="Rectangle 8"/>
          <p:cNvSpPr>
            <a:spLocks noChangeArrowheads="1"/>
          </p:cNvSpPr>
          <p:nvPr/>
        </p:nvSpPr>
        <p:spPr bwMode="gray">
          <a:xfrm>
            <a:off x="612779" y="2989266"/>
            <a:ext cx="676751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436"/>
            <a:endParaRPr lang="en-US">
              <a:solidFill>
                <a:srgbClr val="000000"/>
              </a:solidFill>
              <a:latin typeface="Arial" pitchFamily="34" charset="0"/>
            </a:endParaRPr>
          </a:p>
        </p:txBody>
      </p:sp>
      <p:pic>
        <p:nvPicPr>
          <p:cNvPr id="9" name="Picture 2" descr="V:\BALTEX\POSTBALTEX\Logo\Final\PostBALTEX_logo_NE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132" y="1383796"/>
            <a:ext cx="4525387" cy="57786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4997240" y="1339501"/>
            <a:ext cx="5696160" cy="5972076"/>
            <a:chOff x="4997239" y="1339501"/>
            <a:chExt cx="5696160" cy="5972076"/>
          </a:xfrm>
        </p:grpSpPr>
        <p:sp>
          <p:nvSpPr>
            <p:cNvPr id="11" name="Rectangle 2"/>
            <p:cNvSpPr txBox="1">
              <a:spLocks noChangeArrowheads="1"/>
            </p:cNvSpPr>
            <p:nvPr/>
          </p:nvSpPr>
          <p:spPr bwMode="gray">
            <a:xfrm>
              <a:off x="5208133" y="1339501"/>
              <a:ext cx="5485266"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2100" b="1" kern="0" dirty="0">
                  <a:solidFill>
                    <a:srgbClr val="000000"/>
                  </a:solidFill>
                  <a:latin typeface="Calibri" panose="020F0502020204030204" pitchFamily="34" charset="0"/>
                </a:rPr>
                <a:t>Vision of </a:t>
              </a:r>
              <a:r>
                <a:rPr lang="de-DE" sz="2100" b="1" kern="0" dirty="0" err="1">
                  <a:solidFill>
                    <a:srgbClr val="000000"/>
                  </a:solidFill>
                  <a:latin typeface="Calibri" panose="020F0502020204030204" pitchFamily="34" charset="0"/>
                </a:rPr>
                <a:t>the</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new</a:t>
              </a:r>
              <a:r>
                <a:rPr lang="de-DE" sz="2100" b="1" kern="0" dirty="0">
                  <a:solidFill>
                    <a:srgbClr val="000000"/>
                  </a:solidFill>
                  <a:latin typeface="Calibri" panose="020F0502020204030204" pitchFamily="34" charset="0"/>
                </a:rPr>
                <a:t> </a:t>
              </a:r>
              <a:r>
                <a:rPr lang="de-DE" sz="2100" b="1" kern="0" dirty="0" err="1">
                  <a:solidFill>
                    <a:srgbClr val="000000"/>
                  </a:solidFill>
                  <a:latin typeface="Calibri" panose="020F0502020204030204" pitchFamily="34" charset="0"/>
                </a:rPr>
                <a:t>programme</a:t>
              </a:r>
              <a:endParaRPr lang="de-DE" sz="2100" kern="0" dirty="0">
                <a:solidFill>
                  <a:srgbClr val="000000"/>
                </a:solidFill>
                <a:latin typeface="Calibri" panose="020F0502020204030204" pitchFamily="34" charset="0"/>
              </a:endParaRPr>
            </a:p>
            <a:p>
              <a:pPr eaLnBrk="1" hangingPunct="1">
                <a:buFont typeface="Wingdings 3" pitchFamily="18" charset="2"/>
                <a:buNone/>
              </a:pPr>
              <a:r>
                <a:rPr lang="en-US" sz="2100" i="1" dirty="0">
                  <a:solidFill>
                    <a:srgbClr val="000000"/>
                  </a:solidFill>
                  <a:latin typeface="Calibri" panose="020F0502020204030204" pitchFamily="34" charset="0"/>
                </a:rPr>
                <a:t>To achieve an improved Earth System understanding of the Baltic Sea region</a:t>
              </a:r>
            </a:p>
          </p:txBody>
        </p:sp>
        <p:sp>
          <p:nvSpPr>
            <p:cNvPr id="12" name="Platshållare för innehåll 2"/>
            <p:cNvSpPr txBox="1">
              <a:spLocks/>
            </p:cNvSpPr>
            <p:nvPr/>
          </p:nvSpPr>
          <p:spPr>
            <a:xfrm>
              <a:off x="4997239" y="2685984"/>
              <a:ext cx="5609610" cy="4625593"/>
            </a:xfrm>
            <a:prstGeom prst="rect">
              <a:avLst/>
            </a:prstGeom>
          </p:spPr>
          <p:txBody>
            <a:bodyPr lIns="91408" tIns="45704" rIns="91408" bIns="45704"/>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1200"/>
                </a:spcAft>
                <a:buFont typeface="Arial" pitchFamily="34" charset="0"/>
                <a:buChar char="•"/>
                <a:tabLst/>
              </a:pPr>
              <a:r>
                <a:rPr lang="sv-SE" sz="1800" b="1" kern="0" dirty="0" err="1">
                  <a:solidFill>
                    <a:srgbClr val="000000"/>
                  </a:solidFill>
                  <a:latin typeface="Calibri" panose="020F0502020204030204" pitchFamily="34" charset="0"/>
                  <a:cs typeface="Times New Roman" pitchFamily="18" charset="0"/>
                </a:rPr>
                <a:t>Interdisciplinary</a:t>
              </a:r>
              <a:r>
                <a:rPr lang="sv-SE" sz="1800" kern="0" dirty="0">
                  <a:solidFill>
                    <a:srgbClr val="000000"/>
                  </a:solidFill>
                  <a:latin typeface="Calibri" panose="020F0502020204030204" pitchFamily="34" charset="0"/>
                  <a:cs typeface="Times New Roman" pitchFamily="18" charset="0"/>
                </a:rPr>
                <a:t> and </a:t>
              </a:r>
              <a:r>
                <a:rPr lang="sv-SE" sz="1800" b="1" kern="0" dirty="0">
                  <a:solidFill>
                    <a:srgbClr val="000000"/>
                  </a:solidFill>
                  <a:latin typeface="Calibri" panose="020F0502020204030204" pitchFamily="34" charset="0"/>
                  <a:cs typeface="Times New Roman" pitchFamily="18" charset="0"/>
                </a:rPr>
                <a:t>international</a:t>
              </a:r>
              <a:r>
                <a:rPr lang="sv-SE" sz="1800" kern="0" dirty="0">
                  <a:solidFill>
                    <a:srgbClr val="000000"/>
                  </a:solidFill>
                  <a:latin typeface="Calibri" panose="020F0502020204030204" pitchFamily="34" charset="0"/>
                  <a:cs typeface="Times New Roman" pitchFamily="18" charset="0"/>
                </a:rPr>
                <a:t> </a:t>
              </a:r>
              <a:r>
                <a:rPr lang="sv-SE" sz="1800" kern="0" err="1">
                  <a:solidFill>
                    <a:srgbClr val="000000"/>
                  </a:solidFill>
                  <a:latin typeface="Calibri" panose="020F0502020204030204" pitchFamily="34" charset="0"/>
                  <a:cs typeface="Times New Roman" pitchFamily="18" charset="0"/>
                </a:rPr>
                <a:t>collaboration</a:t>
              </a:r>
              <a:r>
                <a:rPr lang="sv-SE" sz="1800" kern="0">
                  <a:solidFill>
                    <a:srgbClr val="000000"/>
                  </a:solidFill>
                  <a:latin typeface="Calibri" panose="020F0502020204030204" pitchFamily="34" charset="0"/>
                  <a:cs typeface="Times New Roman" pitchFamily="18" charset="0"/>
                </a:rPr>
                <a:t> (conferences</a:t>
              </a:r>
              <a:r>
                <a:rPr lang="sv-SE" sz="1800" kern="0" dirty="0">
                  <a:solidFill>
                    <a:srgbClr val="000000"/>
                  </a:solidFill>
                  <a:latin typeface="Calibri" panose="020F0502020204030204" pitchFamily="34" charset="0"/>
                  <a:cs typeface="Times New Roman" pitchFamily="18" charset="0"/>
                </a:rPr>
                <a:t>, workshops, </a:t>
              </a:r>
              <a:r>
                <a:rPr lang="sv-SE" sz="1800" kern="0">
                  <a:solidFill>
                    <a:srgbClr val="000000"/>
                  </a:solidFill>
                  <a:latin typeface="Calibri" panose="020F0502020204030204" pitchFamily="34" charset="0"/>
                  <a:cs typeface="Times New Roman" pitchFamily="18" charset="0"/>
                </a:rPr>
                <a:t>etc.)</a:t>
              </a:r>
              <a:endParaRPr lang="sv-SE" sz="1800"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Holistic view</a:t>
              </a:r>
              <a:r>
                <a:rPr lang="en-GB" sz="1800" kern="0" dirty="0">
                  <a:solidFill>
                    <a:srgbClr val="000000"/>
                  </a:solidFill>
                  <a:latin typeface="Calibri" panose="020F0502020204030204" pitchFamily="34" charset="0"/>
                  <a:cs typeface="Times New Roman" pitchFamily="18" charset="0"/>
                </a:rPr>
                <a:t> on the Earth system of the Baltic Sea region, encompassing processes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atmosphere</a:t>
              </a:r>
              <a:r>
                <a:rPr lang="en-GB" sz="1800" kern="0" dirty="0">
                  <a:solidFill>
                    <a:srgbClr val="000000"/>
                  </a:solidFill>
                  <a:latin typeface="Calibri" panose="020F0502020204030204" pitchFamily="34" charset="0"/>
                  <a:cs typeface="Times New Roman" pitchFamily="18" charset="0"/>
                </a:rPr>
                <a:t>, on </a:t>
              </a:r>
              <a:r>
                <a:rPr lang="en-GB" sz="1800" b="1" kern="0" dirty="0">
                  <a:solidFill>
                    <a:srgbClr val="000000"/>
                  </a:solidFill>
                  <a:latin typeface="Calibri" panose="020F0502020204030204" pitchFamily="34" charset="0"/>
                  <a:cs typeface="Times New Roman" pitchFamily="18" charset="0"/>
                </a:rPr>
                <a:t>land</a:t>
              </a:r>
              <a:r>
                <a:rPr lang="en-GB" sz="1800" kern="0" dirty="0">
                  <a:solidFill>
                    <a:srgbClr val="000000"/>
                  </a:solidFill>
                  <a:latin typeface="Calibri" panose="020F0502020204030204" pitchFamily="34" charset="0"/>
                  <a:cs typeface="Times New Roman" pitchFamily="18" charset="0"/>
                </a:rPr>
                <a:t> and in the </a:t>
              </a:r>
              <a:r>
                <a:rPr lang="en-GB" sz="1800" b="1" kern="0" dirty="0">
                  <a:solidFill>
                    <a:srgbClr val="000000"/>
                  </a:solidFill>
                  <a:latin typeface="Calibri" panose="020F0502020204030204" pitchFamily="34" charset="0"/>
                  <a:cs typeface="Times New Roman" pitchFamily="18" charset="0"/>
                </a:rPr>
                <a:t>sea</a:t>
              </a:r>
              <a:r>
                <a:rPr lang="en-GB" sz="1800" kern="0" dirty="0">
                  <a:solidFill>
                    <a:srgbClr val="000000"/>
                  </a:solidFill>
                  <a:latin typeface="Calibri" panose="020F0502020204030204" pitchFamily="34" charset="0"/>
                  <a:cs typeface="Times New Roman" pitchFamily="18" charset="0"/>
                </a:rPr>
                <a:t> and also in </a:t>
              </a:r>
              <a:r>
                <a:rPr lang="en-GB" sz="1800" kern="0">
                  <a:solidFill>
                    <a:srgbClr val="000000"/>
                  </a:solidFill>
                  <a:latin typeface="Calibri" panose="020F0502020204030204" pitchFamily="34" charset="0"/>
                  <a:cs typeface="Times New Roman" pitchFamily="18" charset="0"/>
                </a:rPr>
                <a:t>the </a:t>
              </a:r>
              <a:r>
                <a:rPr lang="en-GB" sz="1800" b="1" kern="0">
                  <a:solidFill>
                    <a:srgbClr val="000000"/>
                  </a:solidFill>
                  <a:latin typeface="Calibri" panose="020F0502020204030204" pitchFamily="34" charset="0"/>
                  <a:cs typeface="Times New Roman" pitchFamily="18" charset="0"/>
                </a:rPr>
                <a:t>anthroposphere</a:t>
              </a:r>
              <a:endParaRPr lang="en-GB" sz="1800" b="1" kern="0" dirty="0">
                <a:solidFill>
                  <a:srgbClr val="000000"/>
                </a:solidFill>
                <a:latin typeface="Calibri" panose="020F0502020204030204" pitchFamily="34" charset="0"/>
                <a:cs typeface="Times New Roman" pitchFamily="18" charset="0"/>
              </a:endParaRP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a:t>
              </a:r>
              <a:r>
                <a:rPr lang="en-GB" sz="1800" b="1" kern="0" dirty="0">
                  <a:solidFill>
                    <a:srgbClr val="000000"/>
                  </a:solidFill>
                  <a:latin typeface="Calibri" panose="020F0502020204030204" pitchFamily="34" charset="0"/>
                  <a:cs typeface="Times New Roman" pitchFamily="18" charset="0"/>
                </a:rPr>
                <a:t>Service to society</a:t>
              </a:r>
              <a:r>
                <a:rPr lang="en-GB" sz="1800" kern="0" dirty="0">
                  <a:solidFill>
                    <a:srgbClr val="000000"/>
                  </a:solidFill>
                  <a:latin typeface="Calibri" panose="020F0502020204030204" pitchFamily="34" charset="0"/>
                  <a:cs typeface="Times New Roman" pitchFamily="18" charset="0"/>
                </a:rPr>
                <a:t>” in the respect that </a:t>
              </a:r>
              <a:r>
                <a:rPr lang="en-GB" sz="1800" b="1" kern="0" dirty="0">
                  <a:solidFill>
                    <a:srgbClr val="000000"/>
                  </a:solidFill>
                  <a:latin typeface="Calibri" panose="020F0502020204030204" pitchFamily="34" charset="0"/>
                  <a:cs typeface="Times New Roman" pitchFamily="18" charset="0"/>
                </a:rPr>
                <a:t>thematic assessments</a:t>
              </a:r>
              <a:r>
                <a:rPr lang="en-GB" sz="1800" kern="0" dirty="0">
                  <a:solidFill>
                    <a:srgbClr val="000000"/>
                  </a:solidFill>
                  <a:latin typeface="Calibri" panose="020F0502020204030204" pitchFamily="34" charset="0"/>
                  <a:cs typeface="Times New Roman" pitchFamily="18" charset="0"/>
                </a:rPr>
                <a:t> provide an overview over knowledge gaps which need to be filled (e.g. by funded projects)</a:t>
              </a:r>
            </a:p>
            <a:p>
              <a:pPr marL="182465" indent="-182465">
                <a:spcAft>
                  <a:spcPts val="1200"/>
                </a:spcAft>
                <a:buFont typeface="Arial" pitchFamily="34" charset="0"/>
                <a:buChar char="•"/>
                <a:tabLst/>
              </a:pPr>
              <a:r>
                <a:rPr lang="en-GB" sz="1800" b="1" kern="0" dirty="0">
                  <a:solidFill>
                    <a:srgbClr val="000000"/>
                  </a:solidFill>
                  <a:latin typeface="Calibri" panose="020F0502020204030204" pitchFamily="34" charset="0"/>
                  <a:cs typeface="Times New Roman" pitchFamily="18" charset="0"/>
                </a:rPr>
                <a:t>Education</a:t>
              </a:r>
              <a:r>
                <a:rPr lang="en-GB" sz="1800" kern="0" dirty="0">
                  <a:solidFill>
                    <a:srgbClr val="000000"/>
                  </a:solidFill>
                  <a:latin typeface="Calibri" panose="020F0502020204030204" pitchFamily="34" charset="0"/>
                  <a:cs typeface="Times New Roman" pitchFamily="18" charset="0"/>
                </a:rPr>
                <a:t> (summer schools)</a:t>
              </a:r>
            </a:p>
            <a:p>
              <a:pPr marL="182465" indent="-182465">
                <a:spcAft>
                  <a:spcPts val="1200"/>
                </a:spcAft>
                <a:buFont typeface="Arial" pitchFamily="34" charset="0"/>
                <a:buChar char="•"/>
                <a:tabLst/>
              </a:pPr>
              <a:r>
                <a:rPr lang="en-GB" sz="1800" kern="0" dirty="0">
                  <a:solidFill>
                    <a:srgbClr val="000000"/>
                  </a:solidFill>
                  <a:latin typeface="Calibri" panose="020F0502020204030204" pitchFamily="34" charset="0"/>
                  <a:cs typeface="Times New Roman" pitchFamily="18" charset="0"/>
                </a:rPr>
                <a:t>Inherits the BALTEX network of </a:t>
              </a:r>
              <a:r>
                <a:rPr lang="en-GB" sz="1800" kern="0">
                  <a:solidFill>
                    <a:srgbClr val="000000"/>
                  </a:solidFill>
                  <a:latin typeface="Calibri" panose="020F0502020204030204" pitchFamily="34" charset="0"/>
                  <a:cs typeface="Times New Roman" pitchFamily="18" charset="0"/>
                </a:rPr>
                <a:t>scientists </a:t>
              </a:r>
              <a:br>
                <a:rPr lang="en-GB" sz="1800" kern="0">
                  <a:solidFill>
                    <a:srgbClr val="000000"/>
                  </a:solidFill>
                  <a:latin typeface="Calibri" panose="020F0502020204030204" pitchFamily="34" charset="0"/>
                  <a:cs typeface="Times New Roman" pitchFamily="18" charset="0"/>
                </a:rPr>
              </a:br>
              <a:r>
                <a:rPr lang="en-GB" sz="1800" kern="0">
                  <a:solidFill>
                    <a:srgbClr val="000000"/>
                  </a:solidFill>
                  <a:latin typeface="Calibri" panose="020F0502020204030204" pitchFamily="34" charset="0"/>
                  <a:cs typeface="Times New Roman" pitchFamily="18" charset="0"/>
                </a:rPr>
                <a:t>and infrastructure</a:t>
              </a:r>
              <a:endParaRPr lang="sv-SE" sz="1800" kern="0" dirty="0">
                <a:solidFill>
                  <a:srgbClr val="000000"/>
                </a:solidFill>
                <a:latin typeface="Calibri" panose="020F0502020204030204" pitchFamily="34" charset="0"/>
                <a:cs typeface="Times New Roman" pitchFamily="18" charset="0"/>
              </a:endParaRPr>
            </a:p>
          </p:txBody>
        </p:sp>
      </p:grpSp>
      <p:sp>
        <p:nvSpPr>
          <p:cNvPr id="10" name="Rechteck 9"/>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3914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9" name="Rectangle 2"/>
          <p:cNvSpPr txBox="1">
            <a:spLocks noChangeArrowheads="1"/>
          </p:cNvSpPr>
          <p:nvPr/>
        </p:nvSpPr>
        <p:spPr bwMode="gray">
          <a:xfrm>
            <a:off x="378149" y="1336678"/>
            <a:ext cx="33683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Infrastructure</a:t>
            </a:r>
          </a:p>
        </p:txBody>
      </p:sp>
      <p:sp>
        <p:nvSpPr>
          <p:cNvPr id="11" name="Platshållare för innehåll 2"/>
          <p:cNvSpPr txBox="1">
            <a:spLocks/>
          </p:cNvSpPr>
          <p:nvPr/>
        </p:nvSpPr>
        <p:spPr>
          <a:xfrm>
            <a:off x="5592753" y="2587795"/>
            <a:ext cx="3880421" cy="380543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tabLst/>
            </a:pPr>
            <a:r>
              <a:rPr lang="en-US" b="1" kern="0" dirty="0">
                <a:solidFill>
                  <a:srgbClr val="000000"/>
                </a:solidFill>
                <a:latin typeface="Calibri"/>
                <a:cs typeface="Times New Roman" pitchFamily="18" charset="0"/>
              </a:rPr>
              <a:t>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Markus Meier</a:t>
            </a:r>
            <a:r>
              <a:rPr lang="en-US" kern="0" dirty="0">
                <a:solidFill>
                  <a:srgbClr val="000000"/>
                </a:solidFill>
                <a:latin typeface="Calibri"/>
                <a:cs typeface="Times New Roman" pitchFamily="18" charset="0"/>
              </a:rPr>
              <a:t>, </a:t>
            </a:r>
            <a:r>
              <a:rPr lang="en-US" kern="0" dirty="0">
                <a:solidFill>
                  <a:srgbClr val="000000"/>
                </a:solidFill>
                <a:latin typeface="Calibri" panose="020F0502020204030204" pitchFamily="34" charset="0"/>
                <a:cs typeface="Calibri" panose="020F0502020204030204" pitchFamily="34" charset="0"/>
              </a:rPr>
              <a:t>Head of Physical Oceanography, Baltic Sea Research Institute, Germany</a:t>
            </a:r>
          </a:p>
          <a:p>
            <a:pPr marL="0" indent="0">
              <a:tabLst/>
            </a:pPr>
            <a:endParaRPr lang="en-US" kern="0" dirty="0">
              <a:solidFill>
                <a:srgbClr val="000000"/>
              </a:solidFill>
              <a:latin typeface="Calibri"/>
              <a:cs typeface="Times New Roman" pitchFamily="18" charset="0"/>
            </a:endParaRPr>
          </a:p>
          <a:p>
            <a:pPr marL="0" indent="0">
              <a:tabLst/>
            </a:pPr>
            <a:r>
              <a:rPr lang="en-US" b="1" kern="0" dirty="0">
                <a:solidFill>
                  <a:srgbClr val="000000"/>
                </a:solidFill>
                <a:latin typeface="Calibri"/>
                <a:cs typeface="Times New Roman" pitchFamily="18" charset="0"/>
              </a:rPr>
              <a:t>Vice-Chair</a:t>
            </a:r>
            <a:br>
              <a:rPr lang="en-US" b="1" kern="0" dirty="0">
                <a:solidFill>
                  <a:srgbClr val="000000"/>
                </a:solidFill>
                <a:latin typeface="Calibri"/>
                <a:cs typeface="Times New Roman" pitchFamily="18" charset="0"/>
              </a:rPr>
            </a:br>
            <a:r>
              <a:rPr lang="en-US" b="1" kern="0" dirty="0">
                <a:solidFill>
                  <a:srgbClr val="000000"/>
                </a:solidFill>
                <a:latin typeface="Calibri"/>
                <a:cs typeface="Times New Roman" pitchFamily="18" charset="0"/>
              </a:rPr>
              <a:t>Anna Rutgersson</a:t>
            </a:r>
            <a:r>
              <a:rPr lang="en-US" kern="0" dirty="0">
                <a:solidFill>
                  <a:srgbClr val="000000"/>
                </a:solidFill>
                <a:latin typeface="Calibri"/>
                <a:cs typeface="Times New Roman" pitchFamily="18" charset="0"/>
              </a:rPr>
              <a:t>, Professor of Meteorology, Uppsala University, </a:t>
            </a:r>
            <a:r>
              <a:rPr lang="en-US" kern="0" dirty="0" smtClean="0">
                <a:solidFill>
                  <a:srgbClr val="000000"/>
                </a:solidFill>
                <a:latin typeface="Calibri"/>
                <a:cs typeface="Times New Roman" pitchFamily="18" charset="0"/>
              </a:rPr>
              <a:t>Sweden</a:t>
            </a:r>
            <a:endParaRPr lang="en-US" kern="0" dirty="0">
              <a:solidFill>
                <a:srgbClr val="000000"/>
              </a:solidFill>
              <a:latin typeface="Calibri"/>
              <a:cs typeface="Times New Roman" pitchFamily="18"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983" y="2607158"/>
            <a:ext cx="1161734" cy="1745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174" y="4826302"/>
            <a:ext cx="1087487" cy="108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
          <p:cNvSpPr txBox="1">
            <a:spLocks noChangeArrowheads="1"/>
          </p:cNvSpPr>
          <p:nvPr/>
        </p:nvSpPr>
        <p:spPr bwMode="gray">
          <a:xfrm>
            <a:off x="5579562" y="1518755"/>
            <a:ext cx="33683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lnSpc>
                <a:spcPct val="100000"/>
              </a:lnSpc>
              <a:buFontTx/>
              <a:buNone/>
            </a:pPr>
            <a:r>
              <a:rPr lang="en-US" sz="2100" b="1" kern="0" dirty="0">
                <a:solidFill>
                  <a:srgbClr val="000000"/>
                </a:solidFill>
                <a:latin typeface="Candara" pitchFamily="34" charset="0"/>
              </a:rPr>
              <a:t>Baltic Earth Science Steering Group</a:t>
            </a:r>
            <a:r>
              <a:rPr lang="en-US" sz="2100" kern="0" dirty="0">
                <a:solidFill>
                  <a:srgbClr val="000000"/>
                </a:solidFill>
                <a:latin typeface="Candara" pitchFamily="34" charset="0"/>
              </a:rPr>
              <a:t> as of June 2014</a:t>
            </a:r>
          </a:p>
        </p:txBody>
      </p:sp>
      <p:sp>
        <p:nvSpPr>
          <p:cNvPr id="15"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Infrastructure and Steering Group</a:t>
            </a:r>
            <a:endParaRPr lang="de-DE" sz="1800" dirty="0">
              <a:latin typeface="Calibri" panose="020F0502020204030204"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latshållare för innehåll 2"/>
          <p:cNvSpPr txBox="1">
            <a:spLocks/>
          </p:cNvSpPr>
          <p:nvPr/>
        </p:nvSpPr>
        <p:spPr>
          <a:xfrm>
            <a:off x="378149" y="1726609"/>
            <a:ext cx="4604744" cy="5096163"/>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International Baltic Earth Secretariat </a:t>
            </a:r>
            <a:br>
              <a:rPr lang="en-US" b="1"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at Helmholtz </a:t>
            </a:r>
            <a:r>
              <a:rPr lang="en-US" kern="0" dirty="0" err="1">
                <a:solidFill>
                  <a:srgbClr val="000000"/>
                </a:solidFill>
                <a:latin typeface="Calibri" panose="020F0502020204030204" pitchFamily="34" charset="0"/>
                <a:cs typeface="Calibri" panose="020F0502020204030204" pitchFamily="34" charset="0"/>
              </a:rPr>
              <a:t>Zentrum</a:t>
            </a:r>
            <a:r>
              <a:rPr lang="en-US" kern="0" dirty="0">
                <a:solidFill>
                  <a:srgbClr val="000000"/>
                </a:solidFill>
                <a:latin typeface="Calibri" panose="020F0502020204030204" pitchFamily="34" charset="0"/>
                <a:cs typeface="Calibri" panose="020F0502020204030204" pitchFamily="34" charset="0"/>
              </a:rPr>
              <a:t> </a:t>
            </a:r>
            <a:r>
              <a:rPr lang="en-US" kern="0" dirty="0" err="1">
                <a:solidFill>
                  <a:srgbClr val="000000"/>
                </a:solidFill>
                <a:latin typeface="Calibri" panose="020F0502020204030204" pitchFamily="34" charset="0"/>
                <a:cs typeface="Calibri" panose="020F0502020204030204" pitchFamily="34" charset="0"/>
              </a:rPr>
              <a:t>Geesthacht</a:t>
            </a:r>
            <a:endParaRPr lang="en-US" kern="0" dirty="0">
              <a:solidFill>
                <a:srgbClr val="000000"/>
              </a:solidFill>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Baltic Earth Science Steering Group  (BESSG) </a:t>
            </a:r>
            <a:r>
              <a:rPr lang="en-US" kern="0" dirty="0">
                <a:solidFill>
                  <a:srgbClr val="000000"/>
                </a:solidFill>
                <a:latin typeface="Calibri" panose="020F0502020204030204" pitchFamily="34" charset="0"/>
                <a:cs typeface="Calibri" panose="020F0502020204030204" pitchFamily="34" charset="0"/>
              </a:rPr>
              <a:t>Excellent, active “young” scientists; country balance, gender balance, discipline balance, institutional balance, currently 19 members;</a:t>
            </a:r>
            <a:br>
              <a:rPr lang="en-US" kern="0" dirty="0">
                <a:solidFill>
                  <a:srgbClr val="000000"/>
                </a:solidFill>
                <a:latin typeface="Calibri" panose="020F0502020204030204" pitchFamily="34" charset="0"/>
                <a:cs typeface="Calibri" panose="020F0502020204030204" pitchFamily="34" charset="0"/>
              </a:rPr>
            </a:br>
            <a:r>
              <a:rPr lang="en-US" kern="0" dirty="0">
                <a:solidFill>
                  <a:srgbClr val="000000"/>
                </a:solidFill>
                <a:latin typeface="Calibri" panose="020F0502020204030204" pitchFamily="34" charset="0"/>
                <a:cs typeface="Calibri" panose="020F0502020204030204" pitchFamily="34" charset="0"/>
              </a:rPr>
              <a:t>meetings biannually </a:t>
            </a:r>
          </a:p>
          <a:p>
            <a:pPr marL="176387" indent="-176387">
              <a:buFont typeface="Arial" pitchFamily="34" charset="0"/>
              <a:buChar char="•"/>
              <a:tabLst/>
            </a:pPr>
            <a:r>
              <a:rPr lang="en-US" b="1" kern="0" dirty="0">
                <a:solidFill>
                  <a:srgbClr val="000000"/>
                </a:solidFill>
                <a:latin typeface="Calibri" panose="020F0502020204030204" pitchFamily="34" charset="0"/>
                <a:cs typeface="Calibri" panose="020F0502020204030204" pitchFamily="34" charset="0"/>
              </a:rPr>
              <a:t>Working Groups</a:t>
            </a:r>
            <a:r>
              <a:rPr lang="en-US" kern="0" dirty="0">
                <a:solidFill>
                  <a:srgbClr val="000000"/>
                </a:solidFill>
                <a:latin typeface="Calibri" panose="020F0502020204030204" pitchFamily="34" charset="0"/>
                <a:cs typeface="Calibri" panose="020F0502020204030204" pitchFamily="34" charset="0"/>
              </a:rPr>
              <a:t> installed for each GC plus</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Outreach and Communication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Education</a:t>
            </a:r>
          </a:p>
          <a:p>
            <a:pPr marL="688676" lvl="1" indent="-343570">
              <a:buFont typeface="Courier New" pitchFamily="49" charset="0"/>
              <a:buChar char="o"/>
              <a:tabLst/>
            </a:pPr>
            <a:r>
              <a:rPr lang="en-US" kern="0" dirty="0">
                <a:solidFill>
                  <a:srgbClr val="000000"/>
                </a:solidFill>
                <a:latin typeface="Calibri" panose="020F0502020204030204" pitchFamily="34" charset="0"/>
                <a:cs typeface="Calibri" panose="020F0502020204030204" pitchFamily="34" charset="0"/>
              </a:rPr>
              <a:t>WG on the Utility of Regional Climate Models WG on the Assessment of Scenario Simulations for the Baltic Sea 1960-2100 </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Senior Advisory Board</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Science Plan</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Website, social media</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series, Newsletter</a:t>
            </a:r>
          </a:p>
          <a:p>
            <a:pPr marL="322040" lvl="1" indent="-315039">
              <a:buFont typeface="Arial" panose="020B0604020202020204" pitchFamily="34" charset="0"/>
              <a:buChar char="•"/>
              <a:tabLst/>
            </a:pPr>
            <a:r>
              <a:rPr lang="en-US" b="1" kern="0" dirty="0">
                <a:solidFill>
                  <a:srgbClr val="000000"/>
                </a:solidFill>
                <a:latin typeface="Calibri" panose="020F0502020204030204" pitchFamily="34" charset="0"/>
                <a:cs typeface="Calibri" panose="020F0502020204030204" pitchFamily="34" charset="0"/>
              </a:rPr>
              <a:t>Publication database</a:t>
            </a:r>
            <a:endParaRPr lang="en-US" kern="0" dirty="0">
              <a:solidFill>
                <a:srgbClr val="000000"/>
              </a:solidFill>
              <a:latin typeface="Calibri" panose="020F0502020204030204" pitchFamily="34" charset="0"/>
              <a:cs typeface="Calibri" panose="020F0502020204030204" pitchFamily="34" charset="0"/>
            </a:endParaRPr>
          </a:p>
        </p:txBody>
      </p:sp>
      <p:sp>
        <p:nvSpPr>
          <p:cNvPr id="18" name="Rechteck 1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0618839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12</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432883"/>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6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SSG members</a:t>
            </a:r>
            <a:endParaRPr lang="de-DE" sz="3087" b="1" dirty="0">
              <a:solidFill>
                <a:srgbClr val="00B050"/>
              </a:solidFill>
            </a:endParaRP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659" y="4226136"/>
            <a:ext cx="526998" cy="73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22"/>
          <p:cNvSpPr/>
          <p:nvPr/>
        </p:nvSpPr>
        <p:spPr>
          <a:xfrm>
            <a:off x="5616161" y="4741708"/>
            <a:ext cx="843501" cy="499624"/>
          </a:xfrm>
          <a:prstGeom prst="rect">
            <a:avLst/>
          </a:prstGeom>
        </p:spPr>
        <p:txBody>
          <a:bodyPr wrap="none">
            <a:spAutoFit/>
          </a:bodyPr>
          <a:lstStyle/>
          <a:p>
            <a:r>
              <a:rPr lang="en-US" sz="1103" b="1" kern="0" dirty="0">
                <a:solidFill>
                  <a:srgbClr val="000000"/>
                </a:solidFill>
                <a:cs typeface="Times New Roman" pitchFamily="18" charset="0"/>
              </a:rPr>
              <a:t>Juris </a:t>
            </a:r>
            <a:r>
              <a:rPr lang="en-US" sz="1103" b="1" kern="0" dirty="0" err="1">
                <a:solidFill>
                  <a:srgbClr val="000000"/>
                </a:solidFill>
                <a:cs typeface="Times New Roman" pitchFamily="18" charset="0"/>
              </a:rPr>
              <a:t>Aigars</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Latvia</a:t>
            </a:r>
            <a:endParaRPr lang="de-DE" sz="1103" dirty="0"/>
          </a:p>
        </p:txBody>
      </p: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6701" y="5263480"/>
            <a:ext cx="502136" cy="6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hteck 24"/>
          <p:cNvSpPr/>
          <p:nvPr/>
        </p:nvSpPr>
        <p:spPr>
          <a:xfrm>
            <a:off x="5310491" y="5903703"/>
            <a:ext cx="1061509" cy="499624"/>
          </a:xfrm>
          <a:prstGeom prst="rect">
            <a:avLst/>
          </a:prstGeom>
        </p:spPr>
        <p:txBody>
          <a:bodyPr wrap="none">
            <a:spAutoFit/>
          </a:bodyPr>
          <a:lstStyle/>
          <a:p>
            <a:r>
              <a:rPr lang="lt-LT" sz="1103" b="1" kern="0" dirty="0">
                <a:solidFill>
                  <a:srgbClr val="000000"/>
                </a:solidFill>
                <a:cs typeface="Times New Roman" pitchFamily="18" charset="0"/>
              </a:rPr>
              <a:t>Inga Dailidienė</a:t>
            </a:r>
            <a:endParaRPr lang="de-DE" sz="1103" b="1" kern="0" dirty="0">
              <a:solidFill>
                <a:srgbClr val="000000"/>
              </a:solidFill>
              <a:cs typeface="Times New Roman" pitchFamily="18" charset="0"/>
            </a:endParaRPr>
          </a:p>
          <a:p>
            <a:r>
              <a:rPr lang="en-US" sz="1103" kern="0" dirty="0">
                <a:solidFill>
                  <a:srgbClr val="000000"/>
                </a:solidFill>
                <a:cs typeface="Times New Roman" pitchFamily="18" charset="0"/>
              </a:rPr>
              <a:t>Lithuania</a:t>
            </a:r>
            <a:endParaRPr lang="de-DE" sz="1103" dirty="0"/>
          </a:p>
        </p:txBody>
      </p:sp>
      <p:pic>
        <p:nvPicPr>
          <p:cNvPr id="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143" y="1674113"/>
            <a:ext cx="551088" cy="71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5931902" y="2354461"/>
            <a:ext cx="901209" cy="499624"/>
          </a:xfrm>
          <a:prstGeom prst="rect">
            <a:avLst/>
          </a:prstGeom>
        </p:spPr>
        <p:txBody>
          <a:bodyPr wrap="none">
            <a:spAutoFit/>
          </a:bodyPr>
          <a:lstStyle/>
          <a:p>
            <a:r>
              <a:rPr lang="en-US" sz="1103" b="1" kern="0" dirty="0" err="1">
                <a:solidFill>
                  <a:srgbClr val="000000"/>
                </a:solidFill>
                <a:cs typeface="Times New Roman" pitchFamily="18" charset="0"/>
              </a:rPr>
              <a:t>Jari</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Haapala</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3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8622" y="6047442"/>
            <a:ext cx="525158" cy="66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hteck 32"/>
          <p:cNvSpPr/>
          <p:nvPr/>
        </p:nvSpPr>
        <p:spPr>
          <a:xfrm>
            <a:off x="3926515" y="6706973"/>
            <a:ext cx="981359" cy="499624"/>
          </a:xfrm>
          <a:prstGeom prst="rect">
            <a:avLst/>
          </a:prstGeom>
        </p:spPr>
        <p:txBody>
          <a:bodyPr wrap="none">
            <a:spAutoFit/>
          </a:bodyPr>
          <a:lstStyle/>
          <a:p>
            <a:r>
              <a:rPr lang="en-US" sz="1103" b="1" kern="0" dirty="0">
                <a:solidFill>
                  <a:srgbClr val="000000"/>
                </a:solidFill>
                <a:cs typeface="Times New Roman" pitchFamily="18" charset="0"/>
              </a:rPr>
              <a:t>Karol </a:t>
            </a:r>
            <a:r>
              <a:rPr lang="en-US" sz="1103" b="1" kern="0" dirty="0" err="1">
                <a:solidFill>
                  <a:srgbClr val="000000"/>
                </a:solidFill>
                <a:cs typeface="Times New Roman" pitchFamily="18" charset="0"/>
              </a:rPr>
              <a:t>Kulinski</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Poland</a:t>
            </a:r>
            <a:endParaRPr lang="de-DE" sz="1103" dirty="0"/>
          </a:p>
        </p:txBody>
      </p:sp>
      <p:pic>
        <p:nvPicPr>
          <p:cNvPr id="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5898" y="7197925"/>
            <a:ext cx="417609" cy="56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hteck 35"/>
          <p:cNvSpPr/>
          <p:nvPr/>
        </p:nvSpPr>
        <p:spPr>
          <a:xfrm>
            <a:off x="2451972" y="7272570"/>
            <a:ext cx="776175" cy="418063"/>
          </a:xfrm>
          <a:prstGeom prst="rect">
            <a:avLst/>
          </a:prstGeom>
        </p:spPr>
        <p:txBody>
          <a:bodyPr wrap="none">
            <a:spAutoFit/>
          </a:bodyPr>
          <a:lstStyle/>
          <a:p>
            <a:r>
              <a:rPr lang="en-US" sz="882" b="1" kern="0" dirty="0">
                <a:solidFill>
                  <a:srgbClr val="000000"/>
                </a:solidFill>
                <a:cs typeface="Times New Roman" pitchFamily="18" charset="0"/>
              </a:rPr>
              <a:t>Franz Berger</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37"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219" y="5959175"/>
            <a:ext cx="406896" cy="53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hteck 37"/>
          <p:cNvSpPr/>
          <p:nvPr/>
        </p:nvSpPr>
        <p:spPr>
          <a:xfrm>
            <a:off x="981382" y="6570737"/>
            <a:ext cx="620683" cy="580928"/>
          </a:xfrm>
          <a:prstGeom prst="rect">
            <a:avLst/>
          </a:prstGeom>
        </p:spPr>
        <p:txBody>
          <a:bodyPr wrap="none">
            <a:spAutoFit/>
          </a:bodyPr>
          <a:lstStyle/>
          <a:p>
            <a:r>
              <a:rPr lang="en-US" sz="882" b="1" kern="0">
                <a:solidFill>
                  <a:srgbClr val="000000"/>
                </a:solidFill>
                <a:cs typeface="Times New Roman" pitchFamily="18" charset="0"/>
              </a:rPr>
              <a:t>Andreas </a:t>
            </a:r>
            <a:br>
              <a:rPr lang="en-US" sz="882" b="1" kern="0">
                <a:solidFill>
                  <a:srgbClr val="000000"/>
                </a:solidFill>
                <a:cs typeface="Times New Roman" pitchFamily="18" charset="0"/>
              </a:rPr>
            </a:br>
            <a:r>
              <a:rPr lang="en-US" sz="882" b="1" kern="0">
                <a:solidFill>
                  <a:srgbClr val="000000"/>
                </a:solidFill>
                <a:cs typeface="Times New Roman" pitchFamily="18" charset="0"/>
              </a:rPr>
              <a:t>Lehmann</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39"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9116" y="6047441"/>
            <a:ext cx="418602" cy="6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hteck 39"/>
          <p:cNvSpPr/>
          <p:nvPr/>
        </p:nvSpPr>
        <p:spPr>
          <a:xfrm>
            <a:off x="1509944" y="6699611"/>
            <a:ext cx="607859" cy="580928"/>
          </a:xfrm>
          <a:prstGeom prst="rect">
            <a:avLst/>
          </a:prstGeom>
        </p:spPr>
        <p:txBody>
          <a:bodyPr wrap="none">
            <a:spAutoFit/>
          </a:bodyPr>
          <a:lstStyle/>
          <a:p>
            <a:r>
              <a:rPr lang="en-US" sz="882" b="1" kern="0">
                <a:solidFill>
                  <a:srgbClr val="000000"/>
                </a:solidFill>
                <a:cs typeface="Times New Roman" pitchFamily="18" charset="0"/>
              </a:rPr>
              <a:t>Markus </a:t>
            </a:r>
            <a:br>
              <a:rPr lang="en-US" sz="882" b="1" kern="0">
                <a:solidFill>
                  <a:srgbClr val="000000"/>
                </a:solidFill>
                <a:cs typeface="Times New Roman" pitchFamily="18" charset="0"/>
              </a:rPr>
            </a:br>
            <a:r>
              <a:rPr lang="en-US" sz="882" b="1" kern="0">
                <a:solidFill>
                  <a:srgbClr val="000000"/>
                </a:solidFill>
                <a:cs typeface="Times New Roman" pitchFamily="18" charset="0"/>
              </a:rPr>
              <a:t>Meier</a:t>
            </a:r>
            <a:endParaRPr lang="en-US" sz="882" b="1" kern="0" dirty="0">
              <a:solidFill>
                <a:srgbClr val="000000"/>
              </a:solidFill>
              <a:cs typeface="Times New Roman" pitchFamily="18" charset="0"/>
            </a:endParaRPr>
          </a:p>
          <a:p>
            <a:r>
              <a:rPr lang="en-US" sz="882" kern="0" dirty="0">
                <a:solidFill>
                  <a:srgbClr val="000000"/>
                </a:solidFill>
                <a:cs typeface="Times New Roman" pitchFamily="18" charset="0"/>
              </a:rPr>
              <a:t>Germany</a:t>
            </a:r>
            <a:endParaRPr lang="de-DE" sz="882" dirty="0"/>
          </a:p>
        </p:txBody>
      </p:sp>
      <p:pic>
        <p:nvPicPr>
          <p:cNvPr id="4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72788" y="1319475"/>
            <a:ext cx="607953" cy="70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hteck 41"/>
          <p:cNvSpPr/>
          <p:nvPr/>
        </p:nvSpPr>
        <p:spPr>
          <a:xfrm>
            <a:off x="6662884" y="2045698"/>
            <a:ext cx="902811" cy="499624"/>
          </a:xfrm>
          <a:prstGeom prst="rect">
            <a:avLst/>
          </a:prstGeom>
        </p:spPr>
        <p:txBody>
          <a:bodyPr wrap="none">
            <a:spAutoFit/>
          </a:bodyPr>
          <a:lstStyle/>
          <a:p>
            <a:r>
              <a:rPr lang="en-US" sz="1103" b="1" kern="0" dirty="0">
                <a:solidFill>
                  <a:srgbClr val="000000"/>
                </a:solidFill>
                <a:cs typeface="Times New Roman" pitchFamily="18" charset="0"/>
              </a:rPr>
              <a:t>Kai </a:t>
            </a:r>
            <a:r>
              <a:rPr lang="en-US" sz="1103" b="1" kern="0" dirty="0" err="1">
                <a:solidFill>
                  <a:srgbClr val="000000"/>
                </a:solidFill>
                <a:cs typeface="Times New Roman" pitchFamily="18" charset="0"/>
              </a:rPr>
              <a:t>Myrberg</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Finland</a:t>
            </a:r>
            <a:endParaRPr lang="de-DE" sz="1103" dirty="0"/>
          </a:p>
        </p:txBody>
      </p:sp>
      <p:pic>
        <p:nvPicPr>
          <p:cNvPr id="43"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8416" y="2891947"/>
            <a:ext cx="666301" cy="88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hteck 43"/>
          <p:cNvSpPr/>
          <p:nvPr/>
        </p:nvSpPr>
        <p:spPr>
          <a:xfrm>
            <a:off x="1770444" y="3748795"/>
            <a:ext cx="1141659" cy="499624"/>
          </a:xfrm>
          <a:prstGeom prst="rect">
            <a:avLst/>
          </a:prstGeom>
        </p:spPr>
        <p:txBody>
          <a:bodyPr wrap="none">
            <a:spAutoFit/>
          </a:bodyPr>
          <a:lstStyle/>
          <a:p>
            <a:r>
              <a:rPr lang="en-US" sz="1103" b="1" kern="0" dirty="0">
                <a:solidFill>
                  <a:srgbClr val="000000"/>
                </a:solidFill>
                <a:cs typeface="Times New Roman" pitchFamily="18" charset="0"/>
              </a:rPr>
              <a:t>Anders </a:t>
            </a:r>
            <a:r>
              <a:rPr lang="en-US" sz="1103" b="1" kern="0" dirty="0" err="1">
                <a:solidFill>
                  <a:srgbClr val="000000"/>
                </a:solidFill>
                <a:cs typeface="Times New Roman" pitchFamily="18" charset="0"/>
              </a:rPr>
              <a:t>Omstedt</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45"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6031" y="4959542"/>
            <a:ext cx="519628" cy="67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hteck 45"/>
          <p:cNvSpPr/>
          <p:nvPr/>
        </p:nvSpPr>
        <p:spPr>
          <a:xfrm>
            <a:off x="8346693" y="5644921"/>
            <a:ext cx="1146468" cy="499624"/>
          </a:xfrm>
          <a:prstGeom prst="rect">
            <a:avLst/>
          </a:prstGeom>
        </p:spPr>
        <p:txBody>
          <a:bodyPr wrap="none">
            <a:spAutoFit/>
          </a:bodyPr>
          <a:lstStyle/>
          <a:p>
            <a:r>
              <a:rPr lang="en-US" sz="1103" b="1" kern="0" dirty="0">
                <a:solidFill>
                  <a:srgbClr val="000000"/>
                </a:solidFill>
                <a:cs typeface="Times New Roman" pitchFamily="18" charset="0"/>
              </a:rPr>
              <a:t>Irina </a:t>
            </a:r>
            <a:r>
              <a:rPr lang="en-US" sz="1103" b="1" kern="0" dirty="0" err="1">
                <a:solidFill>
                  <a:srgbClr val="000000"/>
                </a:solidFill>
                <a:cs typeface="Times New Roman" pitchFamily="18" charset="0"/>
              </a:rPr>
              <a:t>Partasenok</a:t>
            </a:r>
            <a:r>
              <a:rPr lang="en-US" sz="1103" kern="0" dirty="0">
                <a:solidFill>
                  <a:srgbClr val="000000"/>
                </a:solidFill>
                <a:cs typeface="Times New Roman" pitchFamily="18" charset="0"/>
              </a:rPr>
              <a:t/>
            </a:r>
            <a:br>
              <a:rPr lang="en-US" sz="1103" kern="0" dirty="0">
                <a:solidFill>
                  <a:srgbClr val="000000"/>
                </a:solidFill>
                <a:cs typeface="Times New Roman" pitchFamily="18" charset="0"/>
              </a:rPr>
            </a:br>
            <a:r>
              <a:rPr lang="en-US" sz="1103" kern="0" dirty="0">
                <a:solidFill>
                  <a:srgbClr val="000000"/>
                </a:solidFill>
                <a:cs typeface="Times New Roman" pitchFamily="18" charset="0"/>
              </a:rPr>
              <a:t>Belarus</a:t>
            </a:r>
            <a:endParaRPr lang="de-DE" sz="1103" dirty="0"/>
          </a:p>
        </p:txBody>
      </p:sp>
      <p:pic>
        <p:nvPicPr>
          <p:cNvPr id="50" name="Picture 2" descr="http://www.baltic.earth/material/be/photos/BESSG/P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4561" y="3224887"/>
            <a:ext cx="547251" cy="744479"/>
          </a:xfrm>
          <a:prstGeom prst="rect">
            <a:avLst/>
          </a:prstGeom>
          <a:noFill/>
          <a:extLst>
            <a:ext uri="{909E8E84-426E-40DD-AFC4-6F175D3DCCD1}">
              <a14:hiddenFill xmlns:a14="http://schemas.microsoft.com/office/drawing/2010/main">
                <a:solidFill>
                  <a:srgbClr val="FFFFFF"/>
                </a:solidFill>
              </a14:hiddenFill>
            </a:ext>
          </a:extLst>
        </p:spPr>
      </p:pic>
      <p:sp>
        <p:nvSpPr>
          <p:cNvPr id="62" name="Rechteck 61"/>
          <p:cNvSpPr/>
          <p:nvPr/>
        </p:nvSpPr>
        <p:spPr>
          <a:xfrm>
            <a:off x="6440798" y="4005566"/>
            <a:ext cx="689612" cy="499624"/>
          </a:xfrm>
          <a:prstGeom prst="rect">
            <a:avLst/>
          </a:prstGeom>
        </p:spPr>
        <p:txBody>
          <a:bodyPr wrap="none">
            <a:spAutoFit/>
          </a:bodyPr>
          <a:lstStyle/>
          <a:p>
            <a:r>
              <a:rPr lang="en-US" sz="1103" b="1" kern="0">
                <a:solidFill>
                  <a:srgbClr val="000000"/>
                </a:solidFill>
                <a:cs typeface="Times New Roman" pitchFamily="18" charset="0"/>
              </a:rPr>
              <a:t>Piia Post</a:t>
            </a:r>
            <a:r>
              <a:rPr lang="en-US" sz="1103" kern="0">
                <a:solidFill>
                  <a:srgbClr val="000000"/>
                </a:solidFill>
                <a:cs typeface="Times New Roman" pitchFamily="18" charset="0"/>
              </a:rPr>
              <a:t/>
            </a:r>
            <a:br>
              <a:rPr lang="en-US" sz="1103"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pic>
        <p:nvPicPr>
          <p:cNvPr id="63"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235" y="6712281"/>
            <a:ext cx="401633" cy="5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hteck 63"/>
          <p:cNvSpPr/>
          <p:nvPr/>
        </p:nvSpPr>
        <p:spPr>
          <a:xfrm>
            <a:off x="360497" y="7242179"/>
            <a:ext cx="776175" cy="580928"/>
          </a:xfrm>
          <a:prstGeom prst="rect">
            <a:avLst/>
          </a:prstGeom>
        </p:spPr>
        <p:txBody>
          <a:bodyPr wrap="none">
            <a:spAutoFit/>
          </a:bodyPr>
          <a:lstStyle/>
          <a:p>
            <a:r>
              <a:rPr lang="en-US" sz="882" b="1" kern="0">
                <a:solidFill>
                  <a:srgbClr val="000000"/>
                </a:solidFill>
                <a:cs typeface="Times New Roman" pitchFamily="18" charset="0"/>
              </a:rPr>
              <a:t>Marcus </a:t>
            </a:r>
            <a:br>
              <a:rPr lang="en-US" sz="882" b="1" kern="0">
                <a:solidFill>
                  <a:srgbClr val="000000"/>
                </a:solidFill>
                <a:cs typeface="Times New Roman" pitchFamily="18" charset="0"/>
              </a:rPr>
            </a:br>
            <a:r>
              <a:rPr lang="en-US" sz="882" b="1" kern="0">
                <a:solidFill>
                  <a:srgbClr val="000000"/>
                </a:solidFill>
                <a:cs typeface="Times New Roman" pitchFamily="18" charset="0"/>
              </a:rPr>
              <a:t>Reckermann</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5" name="Picture 1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1449" y="6248886"/>
            <a:ext cx="433269" cy="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hteck 65"/>
          <p:cNvSpPr/>
          <p:nvPr/>
        </p:nvSpPr>
        <p:spPr>
          <a:xfrm>
            <a:off x="1981449" y="6870918"/>
            <a:ext cx="875561" cy="418063"/>
          </a:xfrm>
          <a:prstGeom prst="rect">
            <a:avLst/>
          </a:prstGeom>
        </p:spPr>
        <p:txBody>
          <a:bodyPr wrap="none">
            <a:spAutoFit/>
          </a:bodyPr>
          <a:lstStyle/>
          <a:p>
            <a:r>
              <a:rPr lang="en-US" sz="882" b="1" kern="0" dirty="0" err="1">
                <a:solidFill>
                  <a:srgbClr val="000000"/>
                </a:solidFill>
                <a:cs typeface="Times New Roman" pitchFamily="18" charset="0"/>
              </a:rPr>
              <a:t>Gregor</a:t>
            </a:r>
            <a:r>
              <a:rPr lang="en-US" sz="882" b="1" kern="0" dirty="0">
                <a:solidFill>
                  <a:srgbClr val="000000"/>
                </a:solidFill>
                <a:cs typeface="Times New Roman" pitchFamily="18" charset="0"/>
              </a:rPr>
              <a:t> </a:t>
            </a:r>
            <a:r>
              <a:rPr lang="en-US" sz="882" b="1" kern="0" dirty="0" err="1">
                <a:solidFill>
                  <a:srgbClr val="000000"/>
                </a:solidFill>
                <a:cs typeface="Times New Roman" pitchFamily="18" charset="0"/>
              </a:rPr>
              <a:t>Rehder</a:t>
            </a:r>
            <a:r>
              <a:rPr lang="en-US" sz="882" b="1" kern="0" dirty="0">
                <a:solidFill>
                  <a:srgbClr val="000000"/>
                </a:solidFill>
                <a:cs typeface="Times New Roman" pitchFamily="18" charset="0"/>
              </a:rPr>
              <a:t/>
            </a:r>
            <a:br>
              <a:rPr lang="en-US" sz="882" b="1" kern="0" dirty="0">
                <a:solidFill>
                  <a:srgbClr val="000000"/>
                </a:solidFill>
                <a:cs typeface="Times New Roman" pitchFamily="18" charset="0"/>
              </a:rPr>
            </a:br>
            <a:r>
              <a:rPr lang="en-US" sz="882" kern="0" dirty="0">
                <a:solidFill>
                  <a:srgbClr val="000000"/>
                </a:solidFill>
                <a:cs typeface="Times New Roman" pitchFamily="18" charset="0"/>
              </a:rPr>
              <a:t>Germany</a:t>
            </a:r>
            <a:endParaRPr lang="de-DE" sz="882" dirty="0"/>
          </a:p>
        </p:txBody>
      </p:sp>
      <p:pic>
        <p:nvPicPr>
          <p:cNvPr id="67" name="Picture 2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04106" y="1674113"/>
            <a:ext cx="630587" cy="8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hteck 67"/>
          <p:cNvSpPr/>
          <p:nvPr/>
        </p:nvSpPr>
        <p:spPr>
          <a:xfrm>
            <a:off x="3502350" y="2465245"/>
            <a:ext cx="1178528" cy="499624"/>
          </a:xfrm>
          <a:prstGeom prst="rect">
            <a:avLst/>
          </a:prstGeom>
        </p:spPr>
        <p:txBody>
          <a:bodyPr wrap="none">
            <a:spAutoFit/>
          </a:bodyPr>
          <a:lstStyle/>
          <a:p>
            <a:r>
              <a:rPr lang="en-US" sz="1103" b="1" kern="0" dirty="0">
                <a:solidFill>
                  <a:srgbClr val="000000"/>
                </a:solidFill>
                <a:cs typeface="Times New Roman" pitchFamily="18" charset="0"/>
              </a:rPr>
              <a:t>Anna </a:t>
            </a:r>
            <a:r>
              <a:rPr lang="en-US" sz="1103" b="1" kern="0" dirty="0" err="1">
                <a:solidFill>
                  <a:srgbClr val="000000"/>
                </a:solidFill>
                <a:cs typeface="Times New Roman" pitchFamily="18" charset="0"/>
              </a:rPr>
              <a:t>Rutgersson</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69" name="Picture 4" descr="http://www.baltic.earth/material/be/photos/BESSG/CS.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5941" y="5692208"/>
            <a:ext cx="429561" cy="572749"/>
          </a:xfrm>
          <a:prstGeom prst="rect">
            <a:avLst/>
          </a:prstGeom>
          <a:noFill/>
          <a:extLst>
            <a:ext uri="{909E8E84-426E-40DD-AFC4-6F175D3DCCD1}">
              <a14:hiddenFill xmlns:a14="http://schemas.microsoft.com/office/drawing/2010/main">
                <a:solidFill>
                  <a:srgbClr val="FFFFFF"/>
                </a:solidFill>
              </a14:hiddenFill>
            </a:ext>
          </a:extLst>
        </p:spPr>
      </p:pic>
      <p:sp>
        <p:nvSpPr>
          <p:cNvPr id="70" name="Rechteck 69"/>
          <p:cNvSpPr/>
          <p:nvPr/>
        </p:nvSpPr>
        <p:spPr>
          <a:xfrm>
            <a:off x="508879" y="6237028"/>
            <a:ext cx="607859" cy="580928"/>
          </a:xfrm>
          <a:prstGeom prst="rect">
            <a:avLst/>
          </a:prstGeom>
        </p:spPr>
        <p:txBody>
          <a:bodyPr wrap="none">
            <a:spAutoFit/>
          </a:bodyPr>
          <a:lstStyle/>
          <a:p>
            <a:r>
              <a:rPr lang="en-US" sz="882" b="1" kern="0">
                <a:solidFill>
                  <a:srgbClr val="000000"/>
                </a:solidFill>
                <a:cs typeface="Times New Roman" pitchFamily="18" charset="0"/>
              </a:rPr>
              <a:t>Corinna </a:t>
            </a:r>
            <a:br>
              <a:rPr lang="en-US" sz="882" b="1" kern="0">
                <a:solidFill>
                  <a:srgbClr val="000000"/>
                </a:solidFill>
                <a:cs typeface="Times New Roman" pitchFamily="18" charset="0"/>
              </a:rPr>
            </a:br>
            <a:r>
              <a:rPr lang="en-US" sz="882" b="1" kern="0">
                <a:solidFill>
                  <a:srgbClr val="000000"/>
                </a:solidFill>
                <a:cs typeface="Times New Roman" pitchFamily="18" charset="0"/>
              </a:rPr>
              <a:t>Schrum</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1"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47175" y="4336377"/>
            <a:ext cx="590477" cy="79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hteck 71"/>
          <p:cNvSpPr/>
          <p:nvPr/>
        </p:nvSpPr>
        <p:spPr>
          <a:xfrm>
            <a:off x="2841857" y="4628557"/>
            <a:ext cx="784189" cy="499624"/>
          </a:xfrm>
          <a:prstGeom prst="rect">
            <a:avLst/>
          </a:prstGeom>
        </p:spPr>
        <p:txBody>
          <a:bodyPr wrap="none">
            <a:spAutoFit/>
          </a:bodyPr>
          <a:lstStyle/>
          <a:p>
            <a:r>
              <a:rPr lang="en-US" sz="1103" b="1" kern="0" dirty="0">
                <a:solidFill>
                  <a:srgbClr val="000000"/>
                </a:solidFill>
                <a:cs typeface="Times New Roman" pitchFamily="18" charset="0"/>
              </a:rPr>
              <a:t>Ben Smith</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Sweden</a:t>
            </a:r>
            <a:endParaRPr lang="de-DE" sz="1103" dirty="0"/>
          </a:p>
        </p:txBody>
      </p:sp>
      <p:pic>
        <p:nvPicPr>
          <p:cNvPr id="73" name="Picture 1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8919" y="4336378"/>
            <a:ext cx="546243" cy="75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hteck 73"/>
          <p:cNvSpPr/>
          <p:nvPr/>
        </p:nvSpPr>
        <p:spPr>
          <a:xfrm>
            <a:off x="815558" y="5079278"/>
            <a:ext cx="1064715" cy="499624"/>
          </a:xfrm>
          <a:prstGeom prst="rect">
            <a:avLst/>
          </a:prstGeom>
        </p:spPr>
        <p:txBody>
          <a:bodyPr wrap="none">
            <a:spAutoFit/>
          </a:bodyPr>
          <a:lstStyle/>
          <a:p>
            <a:r>
              <a:rPr lang="en-US" sz="1103" b="1" kern="0" dirty="0">
                <a:solidFill>
                  <a:srgbClr val="000000"/>
                </a:solidFill>
                <a:cs typeface="Times New Roman" pitchFamily="18" charset="0"/>
              </a:rPr>
              <a:t>Martin </a:t>
            </a:r>
            <a:r>
              <a:rPr lang="en-US" sz="1103" b="1" kern="0" dirty="0" err="1">
                <a:solidFill>
                  <a:srgbClr val="000000"/>
                </a:solidFill>
                <a:cs typeface="Times New Roman" pitchFamily="18" charset="0"/>
              </a:rPr>
              <a:t>Stendel</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Denmark</a:t>
            </a:r>
            <a:endParaRPr lang="de-DE" sz="1103" dirty="0"/>
          </a:p>
        </p:txBody>
      </p:sp>
      <p:pic>
        <p:nvPicPr>
          <p:cNvPr id="75" name="Picture 6" descr="http://www.baltic.earth/material/be/photos/BESSG/RW.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20738" y="7079743"/>
            <a:ext cx="430457" cy="548833"/>
          </a:xfrm>
          <a:prstGeom prst="rect">
            <a:avLst/>
          </a:prstGeom>
          <a:noFill/>
          <a:extLst>
            <a:ext uri="{909E8E84-426E-40DD-AFC4-6F175D3DCCD1}">
              <a14:hiddenFill xmlns:a14="http://schemas.microsoft.com/office/drawing/2010/main">
                <a:solidFill>
                  <a:srgbClr val="FFFFFF"/>
                </a:solidFill>
              </a14:hiddenFill>
            </a:ext>
          </a:extLst>
        </p:spPr>
      </p:pic>
      <p:sp>
        <p:nvSpPr>
          <p:cNvPr id="76" name="Rechteck 75"/>
          <p:cNvSpPr/>
          <p:nvPr/>
        </p:nvSpPr>
        <p:spPr>
          <a:xfrm>
            <a:off x="1481954" y="7204702"/>
            <a:ext cx="607859" cy="580928"/>
          </a:xfrm>
          <a:prstGeom prst="rect">
            <a:avLst/>
          </a:prstGeom>
        </p:spPr>
        <p:txBody>
          <a:bodyPr wrap="none">
            <a:spAutoFit/>
          </a:bodyPr>
          <a:lstStyle/>
          <a:p>
            <a:r>
              <a:rPr lang="en-US" sz="882" b="1" kern="0">
                <a:solidFill>
                  <a:srgbClr val="000000"/>
                </a:solidFill>
                <a:cs typeface="Times New Roman" pitchFamily="18" charset="0"/>
              </a:rPr>
              <a:t>Ralf </a:t>
            </a:r>
          </a:p>
          <a:p>
            <a:r>
              <a:rPr lang="en-US" sz="882" b="1" kern="0">
                <a:solidFill>
                  <a:srgbClr val="000000"/>
                </a:solidFill>
                <a:cs typeface="Times New Roman" pitchFamily="18" charset="0"/>
              </a:rPr>
              <a:t>Weisse</a:t>
            </a:r>
            <a:br>
              <a:rPr lang="en-US" sz="882" b="1" kern="0">
                <a:solidFill>
                  <a:srgbClr val="000000"/>
                </a:solidFill>
                <a:cs typeface="Times New Roman" pitchFamily="18" charset="0"/>
              </a:rPr>
            </a:br>
            <a:r>
              <a:rPr lang="en-US" sz="882" kern="0">
                <a:solidFill>
                  <a:srgbClr val="000000"/>
                </a:solidFill>
                <a:cs typeface="Times New Roman" pitchFamily="18" charset="0"/>
              </a:rPr>
              <a:t>Germany</a:t>
            </a:r>
            <a:endParaRPr lang="de-DE" sz="882" dirty="0"/>
          </a:p>
        </p:txBody>
      </p:sp>
      <p:pic>
        <p:nvPicPr>
          <p:cNvPr id="77"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976355" y="1951466"/>
            <a:ext cx="550762" cy="73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hteck 77"/>
          <p:cNvSpPr/>
          <p:nvPr/>
        </p:nvSpPr>
        <p:spPr>
          <a:xfrm>
            <a:off x="7924262" y="2685814"/>
            <a:ext cx="1188146" cy="499624"/>
          </a:xfrm>
          <a:prstGeom prst="rect">
            <a:avLst/>
          </a:prstGeom>
        </p:spPr>
        <p:txBody>
          <a:bodyPr wrap="none">
            <a:spAutoFit/>
          </a:bodyPr>
          <a:lstStyle/>
          <a:p>
            <a:r>
              <a:rPr lang="en-US" sz="1103" b="1" kern="0" dirty="0">
                <a:solidFill>
                  <a:srgbClr val="000000"/>
                </a:solidFill>
                <a:cs typeface="Times New Roman" pitchFamily="18" charset="0"/>
              </a:rPr>
              <a:t>Sergey </a:t>
            </a:r>
            <a:r>
              <a:rPr lang="en-US" sz="1103" b="1" kern="0" dirty="0" err="1">
                <a:solidFill>
                  <a:srgbClr val="000000"/>
                </a:solidFill>
                <a:cs typeface="Times New Roman" pitchFamily="18" charset="0"/>
              </a:rPr>
              <a:t>Zhuravlev</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12408" y="5860048"/>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V:\Baltic Earth\Logos\HZG\HZG_4C_mitZusatz in E.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630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sz="1103">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sz="1103">
                <a:solidFill>
                  <a:srgbClr val="000000"/>
                </a:solidFill>
              </a:rPr>
              <a:pPr/>
              <a:t>13</a:t>
            </a:fld>
            <a:endParaRPr lang="de-DE" sz="1103">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83" y="-2411956"/>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4633292" y="100209"/>
            <a:ext cx="4722928" cy="122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a:t>
            </a:r>
            <a:r>
              <a:rPr lang="de-DE" sz="3087" b="1">
                <a:solidFill>
                  <a:srgbClr val="C00000"/>
                </a:solidFill>
              </a:rPr>
              <a:t>Earth </a:t>
            </a:r>
            <a:br>
              <a:rPr lang="de-DE" sz="3087" b="1">
                <a:solidFill>
                  <a:srgbClr val="C00000"/>
                </a:solidFill>
              </a:rPr>
            </a:br>
            <a:r>
              <a:rPr lang="de-DE" sz="3087" b="1">
                <a:solidFill>
                  <a:srgbClr val="C00000"/>
                </a:solidFill>
              </a:rPr>
              <a:t>Senior Advisory Board</a:t>
            </a:r>
            <a:endParaRPr lang="de-DE" sz="3087" b="1" dirty="0">
              <a:solidFill>
                <a:srgbClr val="00B050"/>
              </a:solidFill>
            </a:endParaRPr>
          </a:p>
        </p:txBody>
      </p:sp>
      <p:sp>
        <p:nvSpPr>
          <p:cNvPr id="29" name="Rechteck 28"/>
          <p:cNvSpPr/>
          <p:nvPr/>
        </p:nvSpPr>
        <p:spPr>
          <a:xfrm>
            <a:off x="6803594" y="2482944"/>
            <a:ext cx="1007007" cy="499624"/>
          </a:xfrm>
          <a:prstGeom prst="rect">
            <a:avLst/>
          </a:prstGeom>
        </p:spPr>
        <p:txBody>
          <a:bodyPr wrap="none">
            <a:spAutoFit/>
          </a:bodyPr>
          <a:lstStyle/>
          <a:p>
            <a:r>
              <a:rPr lang="en-US" sz="1103" b="1" kern="0">
                <a:solidFill>
                  <a:srgbClr val="000000"/>
                </a:solidFill>
                <a:cs typeface="Times New Roman" pitchFamily="18" charset="0"/>
              </a:rPr>
              <a:t>Ulla Li Zweifel</a:t>
            </a:r>
            <a:br>
              <a:rPr lang="en-US" sz="1103" b="1" kern="0">
                <a:solidFill>
                  <a:srgbClr val="000000"/>
                </a:solidFill>
                <a:cs typeface="Times New Roman" pitchFamily="18" charset="0"/>
              </a:rPr>
            </a:br>
            <a:r>
              <a:rPr lang="en-US" sz="1103" kern="0">
                <a:solidFill>
                  <a:srgbClr val="000000"/>
                </a:solidFill>
                <a:cs typeface="Times New Roman" pitchFamily="18" charset="0"/>
              </a:rPr>
              <a:t>HELCOM</a:t>
            </a:r>
            <a:endParaRPr lang="de-DE" sz="1103" dirty="0"/>
          </a:p>
        </p:txBody>
      </p:sp>
      <p:sp>
        <p:nvSpPr>
          <p:cNvPr id="42" name="Rechteck 41"/>
          <p:cNvSpPr/>
          <p:nvPr/>
        </p:nvSpPr>
        <p:spPr>
          <a:xfrm>
            <a:off x="5285476" y="2653679"/>
            <a:ext cx="1292341" cy="499624"/>
          </a:xfrm>
          <a:prstGeom prst="rect">
            <a:avLst/>
          </a:prstGeom>
        </p:spPr>
        <p:txBody>
          <a:bodyPr wrap="none">
            <a:spAutoFit/>
          </a:bodyPr>
          <a:lstStyle/>
          <a:p>
            <a:r>
              <a:rPr lang="en-US" sz="1103" b="1" kern="0">
                <a:solidFill>
                  <a:srgbClr val="000000"/>
                </a:solidFill>
                <a:cs typeface="Times New Roman" pitchFamily="18" charset="0"/>
              </a:rPr>
              <a:t>Andris Andrusailtis</a:t>
            </a:r>
            <a:br>
              <a:rPr lang="en-US" sz="1103" b="1" kern="0">
                <a:solidFill>
                  <a:srgbClr val="000000"/>
                </a:solidFill>
                <a:cs typeface="Times New Roman" pitchFamily="18" charset="0"/>
              </a:rPr>
            </a:br>
            <a:r>
              <a:rPr lang="en-US" sz="1103" kern="0">
                <a:solidFill>
                  <a:srgbClr val="000000"/>
                </a:solidFill>
                <a:cs typeface="Times New Roman" pitchFamily="18" charset="0"/>
              </a:rPr>
              <a:t>BONUS</a:t>
            </a:r>
            <a:endParaRPr lang="de-DE" sz="1103" dirty="0"/>
          </a:p>
        </p:txBody>
      </p:sp>
      <p:sp>
        <p:nvSpPr>
          <p:cNvPr id="44" name="Rechteck 43"/>
          <p:cNvSpPr/>
          <p:nvPr/>
        </p:nvSpPr>
        <p:spPr>
          <a:xfrm>
            <a:off x="2445084" y="4280174"/>
            <a:ext cx="851515" cy="499624"/>
          </a:xfrm>
          <a:prstGeom prst="rect">
            <a:avLst/>
          </a:prstGeom>
        </p:spPr>
        <p:txBody>
          <a:bodyPr wrap="none">
            <a:spAutoFit/>
          </a:bodyPr>
          <a:lstStyle/>
          <a:p>
            <a:r>
              <a:rPr lang="en-US" sz="1103" b="1" kern="0">
                <a:solidFill>
                  <a:srgbClr val="000000"/>
                </a:solidFill>
                <a:cs typeface="Times New Roman" pitchFamily="18" charset="0"/>
              </a:rPr>
              <a:t>Fritz Köster</a:t>
            </a:r>
            <a:br>
              <a:rPr lang="en-US" sz="1103" b="1" kern="0">
                <a:solidFill>
                  <a:srgbClr val="000000"/>
                </a:solidFill>
                <a:cs typeface="Times New Roman" pitchFamily="18" charset="0"/>
              </a:rPr>
            </a:br>
            <a:r>
              <a:rPr lang="en-US" sz="1103" kern="0">
                <a:solidFill>
                  <a:srgbClr val="000000"/>
                </a:solidFill>
                <a:cs typeface="Times New Roman" pitchFamily="18" charset="0"/>
              </a:rPr>
              <a:t>Denmark</a:t>
            </a:r>
            <a:endParaRPr lang="de-DE" sz="1103" dirty="0"/>
          </a:p>
        </p:txBody>
      </p:sp>
      <p:sp>
        <p:nvSpPr>
          <p:cNvPr id="62" name="Rechteck 61"/>
          <p:cNvSpPr/>
          <p:nvPr/>
        </p:nvSpPr>
        <p:spPr>
          <a:xfrm>
            <a:off x="7269265" y="3998889"/>
            <a:ext cx="740908" cy="499624"/>
          </a:xfrm>
          <a:prstGeom prst="rect">
            <a:avLst/>
          </a:prstGeom>
        </p:spPr>
        <p:txBody>
          <a:bodyPr wrap="none">
            <a:spAutoFit/>
          </a:bodyPr>
          <a:lstStyle/>
          <a:p>
            <a:r>
              <a:rPr lang="en-US" sz="1103" b="1" kern="0">
                <a:solidFill>
                  <a:srgbClr val="000000"/>
                </a:solidFill>
                <a:cs typeface="Times New Roman" pitchFamily="18" charset="0"/>
              </a:rPr>
              <a:t>Jüri Elken</a:t>
            </a:r>
            <a:br>
              <a:rPr lang="en-US" sz="1103" b="1" kern="0">
                <a:solidFill>
                  <a:srgbClr val="000000"/>
                </a:solidFill>
                <a:cs typeface="Times New Roman" pitchFamily="18" charset="0"/>
              </a:rPr>
            </a:br>
            <a:r>
              <a:rPr lang="en-US" sz="1103" kern="0">
                <a:solidFill>
                  <a:srgbClr val="000000"/>
                </a:solidFill>
                <a:cs typeface="Times New Roman" pitchFamily="18" charset="0"/>
              </a:rPr>
              <a:t>Estonia</a:t>
            </a:r>
            <a:endParaRPr lang="de-DE" sz="1103" dirty="0"/>
          </a:p>
        </p:txBody>
      </p:sp>
      <p:sp>
        <p:nvSpPr>
          <p:cNvPr id="72" name="Rechteck 71"/>
          <p:cNvSpPr/>
          <p:nvPr/>
        </p:nvSpPr>
        <p:spPr>
          <a:xfrm>
            <a:off x="1832508" y="7341362"/>
            <a:ext cx="1191352" cy="499624"/>
          </a:xfrm>
          <a:prstGeom prst="rect">
            <a:avLst/>
          </a:prstGeom>
        </p:spPr>
        <p:txBody>
          <a:bodyPr wrap="none">
            <a:spAutoFit/>
          </a:bodyPr>
          <a:lstStyle/>
          <a:p>
            <a:r>
              <a:rPr lang="en-US" sz="1103" b="1" kern="0" dirty="0">
                <a:solidFill>
                  <a:srgbClr val="000000"/>
                </a:solidFill>
                <a:cs typeface="Times New Roman" pitchFamily="18" charset="0"/>
              </a:rPr>
              <a:t>Hans-</a:t>
            </a:r>
            <a:r>
              <a:rPr lang="en-US" sz="1103" b="1" kern="0" dirty="0" err="1">
                <a:solidFill>
                  <a:srgbClr val="000000"/>
                </a:solidFill>
                <a:cs typeface="Times New Roman" pitchFamily="18" charset="0"/>
              </a:rPr>
              <a:t>Jörg</a:t>
            </a:r>
            <a:r>
              <a:rPr lang="en-US" sz="1103" b="1" kern="0" dirty="0">
                <a:solidFill>
                  <a:srgbClr val="000000"/>
                </a:solidFill>
                <a:cs typeface="Times New Roman" pitchFamily="18" charset="0"/>
              </a:rPr>
              <a:t> </a:t>
            </a:r>
            <a:r>
              <a:rPr lang="en-US" sz="1103" b="1" kern="0" dirty="0" err="1">
                <a:solidFill>
                  <a:srgbClr val="000000"/>
                </a:solidFill>
                <a:cs typeface="Times New Roman" pitchFamily="18" charset="0"/>
              </a:rPr>
              <a:t>Isemer</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sp>
        <p:nvSpPr>
          <p:cNvPr id="74" name="Rechteck 73"/>
          <p:cNvSpPr/>
          <p:nvPr/>
        </p:nvSpPr>
        <p:spPr>
          <a:xfrm>
            <a:off x="894132" y="7153371"/>
            <a:ext cx="777777" cy="499624"/>
          </a:xfrm>
          <a:prstGeom prst="rect">
            <a:avLst/>
          </a:prstGeom>
        </p:spPr>
        <p:txBody>
          <a:bodyPr wrap="none">
            <a:spAutoFit/>
          </a:bodyPr>
          <a:lstStyle/>
          <a:p>
            <a:r>
              <a:rPr lang="en-US" sz="1103" b="1" kern="0">
                <a:solidFill>
                  <a:srgbClr val="000000"/>
                </a:solidFill>
                <a:cs typeface="Times New Roman" pitchFamily="18" charset="0"/>
              </a:rPr>
              <a:t>Kay Emeis</a:t>
            </a:r>
            <a:br>
              <a:rPr lang="en-US" sz="1103" b="1" kern="0">
                <a:solidFill>
                  <a:srgbClr val="000000"/>
                </a:solidFill>
                <a:cs typeface="Times New Roman" pitchFamily="18" charset="0"/>
              </a:rPr>
            </a:br>
            <a:r>
              <a:rPr lang="en-US" sz="1103" kern="0">
                <a:solidFill>
                  <a:srgbClr val="000000"/>
                </a:solidFill>
                <a:cs typeface="Times New Roman" pitchFamily="18" charset="0"/>
              </a:rPr>
              <a:t>Germany</a:t>
            </a:r>
            <a:endParaRPr lang="de-DE" sz="1103" dirty="0"/>
          </a:p>
        </p:txBody>
      </p:sp>
      <p:sp>
        <p:nvSpPr>
          <p:cNvPr id="78" name="Rechteck 77"/>
          <p:cNvSpPr/>
          <p:nvPr/>
        </p:nvSpPr>
        <p:spPr>
          <a:xfrm>
            <a:off x="9125018" y="2941593"/>
            <a:ext cx="1156086" cy="499624"/>
          </a:xfrm>
          <a:prstGeom prst="rect">
            <a:avLst/>
          </a:prstGeom>
        </p:spPr>
        <p:txBody>
          <a:bodyPr wrap="none">
            <a:spAutoFit/>
          </a:bodyPr>
          <a:lstStyle/>
          <a:p>
            <a:r>
              <a:rPr lang="en-US" sz="1103" b="1" kern="0">
                <a:solidFill>
                  <a:srgbClr val="000000"/>
                </a:solidFill>
                <a:cs typeface="Times New Roman" pitchFamily="18" charset="0"/>
              </a:rPr>
              <a:t>Valery Vuglinsky</a:t>
            </a:r>
            <a:endParaRPr lang="en-US" sz="1103" b="1" kern="0" dirty="0">
              <a:solidFill>
                <a:srgbClr val="000000"/>
              </a:solidFill>
              <a:cs typeface="Times New Roman" pitchFamily="18" charset="0"/>
            </a:endParaRPr>
          </a:p>
          <a:p>
            <a:r>
              <a:rPr lang="en-US" sz="1103" kern="0" dirty="0">
                <a:solidFill>
                  <a:srgbClr val="000000"/>
                </a:solidFill>
                <a:cs typeface="Times New Roman" pitchFamily="18" charset="0"/>
              </a:rPr>
              <a:t>Russia</a:t>
            </a:r>
            <a:endParaRPr lang="de-DE" sz="1103" dirty="0"/>
          </a:p>
        </p:txBody>
      </p:sp>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705" y="5848351"/>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V:\Baltic Earth\BalticEarthWebsite\material\be\photos\SAB\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476" y="1283238"/>
            <a:ext cx="1089092" cy="1370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Baltic Earth\BalticEarthWebsite\material\be\photos\SAB\F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293" y="3382733"/>
            <a:ext cx="1107791" cy="13385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Baltic Earth\BalticEarthWebsite\material\be\photos\SAB\HJ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3822" y="6207327"/>
            <a:ext cx="891680" cy="1166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Baltic Earth\BalticEarthWebsite\material\be\photos\SAB\J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7181" y="3151652"/>
            <a:ext cx="942379" cy="12800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Baltic Earth\BalticEarthWebsite\material\be\photos\SAB\K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739" y="5906357"/>
            <a:ext cx="934340" cy="1245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Baltic Earth\BalticEarthWebsite\material\be\photos\SAB\ULZ.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3594" y="1081298"/>
            <a:ext cx="1051933" cy="14025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Baltic Earth\BalticEarthWebsite\material\be\photos\SAB\VV.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6854" y="2046656"/>
            <a:ext cx="1028164" cy="133607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438" y="5011794"/>
            <a:ext cx="891839" cy="1144526"/>
          </a:xfrm>
          <a:prstGeom prst="rect">
            <a:avLst/>
          </a:prstGeom>
        </p:spPr>
      </p:pic>
      <p:sp>
        <p:nvSpPr>
          <p:cNvPr id="30" name="Rechteck 29"/>
          <p:cNvSpPr/>
          <p:nvPr/>
        </p:nvSpPr>
        <p:spPr>
          <a:xfrm>
            <a:off x="2528985" y="5766187"/>
            <a:ext cx="1135247" cy="499624"/>
          </a:xfrm>
          <a:prstGeom prst="rect">
            <a:avLst/>
          </a:prstGeom>
        </p:spPr>
        <p:txBody>
          <a:bodyPr wrap="none">
            <a:spAutoFit/>
          </a:bodyPr>
          <a:lstStyle/>
          <a:p>
            <a:r>
              <a:rPr lang="en-US" sz="1103" b="1" kern="0" dirty="0">
                <a:solidFill>
                  <a:srgbClr val="000000"/>
                </a:solidFill>
                <a:cs typeface="Times New Roman" pitchFamily="18" charset="0"/>
              </a:rPr>
              <a:t>Hans von </a:t>
            </a:r>
            <a:r>
              <a:rPr lang="en-US" sz="1103" b="1" kern="0" dirty="0" err="1">
                <a:solidFill>
                  <a:srgbClr val="000000"/>
                </a:solidFill>
                <a:cs typeface="Times New Roman" pitchFamily="18" charset="0"/>
              </a:rPr>
              <a:t>Storch</a:t>
            </a:r>
            <a:r>
              <a:rPr lang="en-US" sz="1103" b="1" kern="0" dirty="0">
                <a:solidFill>
                  <a:srgbClr val="000000"/>
                </a:solidFill>
                <a:cs typeface="Times New Roman" pitchFamily="18" charset="0"/>
              </a:rPr>
              <a:t/>
            </a:r>
            <a:br>
              <a:rPr lang="en-US" sz="1103" b="1" kern="0" dirty="0">
                <a:solidFill>
                  <a:srgbClr val="000000"/>
                </a:solidFill>
                <a:cs typeface="Times New Roman" pitchFamily="18" charset="0"/>
              </a:rPr>
            </a:br>
            <a:r>
              <a:rPr lang="en-US" sz="1103" kern="0" dirty="0">
                <a:solidFill>
                  <a:srgbClr val="000000"/>
                </a:solidFill>
                <a:cs typeface="Times New Roman" pitchFamily="18" charset="0"/>
              </a:rPr>
              <a:t>Germany</a:t>
            </a:r>
            <a:endParaRPr lang="de-DE" sz="1103" dirty="0"/>
          </a:p>
        </p:txBody>
      </p:sp>
      <p:pic>
        <p:nvPicPr>
          <p:cNvPr id="24" name="Picture 2" descr="V:\Baltic Earth\Logos\HZG\HZG_4C_mitZusatz in 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09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10" name="Platshållare för innehåll 2"/>
          <p:cNvSpPr txBox="1">
            <a:spLocks/>
          </p:cNvSpPr>
          <p:nvPr/>
        </p:nvSpPr>
        <p:spPr>
          <a:xfrm>
            <a:off x="257920" y="1531643"/>
            <a:ext cx="5046159" cy="4599471"/>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Flexible science plan with a continuously on-going definition of core research questions which are identified to be key scientific issues, so-called </a:t>
            </a:r>
            <a:r>
              <a:rPr lang="en-US" kern="0" dirty="0" smtClean="0">
                <a:solidFill>
                  <a:srgbClr val="000000"/>
                </a:solidFill>
                <a:latin typeface="Calibri"/>
                <a:cs typeface="Times New Roman" pitchFamily="18" charset="0"/>
              </a:rPr>
              <a:t/>
            </a:r>
            <a:br>
              <a:rPr lang="en-US" kern="0" dirty="0" smtClean="0">
                <a:solidFill>
                  <a:srgbClr val="000000"/>
                </a:solidFill>
                <a:latin typeface="Calibri"/>
                <a:cs typeface="Times New Roman" pitchFamily="18" charset="0"/>
              </a:rPr>
            </a:br>
            <a:r>
              <a:rPr lang="en-US" kern="0" dirty="0" smtClean="0">
                <a:solidFill>
                  <a:srgbClr val="000000"/>
                </a:solidFill>
                <a:latin typeface="Calibri"/>
                <a:cs typeface="Times New Roman" pitchFamily="18" charset="0"/>
              </a:rPr>
              <a:t>“</a:t>
            </a:r>
            <a:r>
              <a:rPr lang="en-US" b="1" kern="0" dirty="0">
                <a:solidFill>
                  <a:srgbClr val="000000"/>
                </a:solidFill>
                <a:latin typeface="Calibri"/>
                <a:cs typeface="Times New Roman" pitchFamily="18" charset="0"/>
              </a:rPr>
              <a:t>Grand Challenges</a:t>
            </a:r>
            <a:r>
              <a:rPr lang="en-US" kern="0" dirty="0">
                <a:solidFill>
                  <a:srgbClr val="000000"/>
                </a:solidFill>
                <a:latin typeface="Calibri"/>
                <a:cs typeface="Times New Roman" pitchFamily="18" charset="0"/>
              </a:rPr>
              <a:t>” (GCs)</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New Grand Challenges will be identified at conferences and by using </a:t>
            </a:r>
            <a:r>
              <a:rPr lang="en-US" b="1" kern="0" dirty="0">
                <a:solidFill>
                  <a:srgbClr val="000000"/>
                </a:solidFill>
                <a:latin typeface="Calibri"/>
                <a:cs typeface="Times New Roman" pitchFamily="18" charset="0"/>
              </a:rPr>
              <a:t>assessments of existing research </a:t>
            </a:r>
            <a:r>
              <a:rPr lang="en-US" kern="0" dirty="0">
                <a:solidFill>
                  <a:srgbClr val="000000"/>
                </a:solidFill>
                <a:latin typeface="Calibri"/>
                <a:cs typeface="Times New Roman" pitchFamily="18" charset="0"/>
              </a:rPr>
              <a:t>by dedicated working groups. Grand Challenges are envisaged to be research foci for periods of about 3-4 years (then terminated or updated)</a:t>
            </a: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 new </a:t>
            </a:r>
            <a:r>
              <a:rPr lang="en-US" kern="0" dirty="0" err="1">
                <a:solidFill>
                  <a:srgbClr val="000000"/>
                </a:solidFill>
                <a:latin typeface="Calibri"/>
                <a:cs typeface="Times New Roman" pitchFamily="18" charset="0"/>
              </a:rPr>
              <a:t>programme</a:t>
            </a:r>
            <a:r>
              <a:rPr lang="en-US" kern="0" dirty="0">
                <a:solidFill>
                  <a:srgbClr val="000000"/>
                </a:solidFill>
                <a:latin typeface="Calibri"/>
                <a:cs typeface="Times New Roman" pitchFamily="18" charset="0"/>
              </a:rPr>
              <a:t> will </a:t>
            </a:r>
            <a:r>
              <a:rPr lang="en-US" b="1" kern="0" dirty="0">
                <a:solidFill>
                  <a:srgbClr val="000000"/>
                </a:solidFill>
                <a:latin typeface="Calibri"/>
                <a:cs typeface="Times New Roman" pitchFamily="18" charset="0"/>
              </a:rPr>
              <a:t>communicate</a:t>
            </a:r>
            <a:r>
              <a:rPr lang="en-US" kern="0" dirty="0">
                <a:solidFill>
                  <a:srgbClr val="000000"/>
                </a:solidFill>
                <a:latin typeface="Calibri"/>
                <a:cs typeface="Times New Roman" pitchFamily="18" charset="0"/>
              </a:rPr>
              <a:t> with </a:t>
            </a:r>
            <a:r>
              <a:rPr lang="en-US" b="1" kern="0" dirty="0">
                <a:solidFill>
                  <a:srgbClr val="000000"/>
                </a:solidFill>
                <a:latin typeface="Calibri"/>
                <a:cs typeface="Times New Roman" pitchFamily="18" charset="0"/>
              </a:rPr>
              <a:t>stakeholders </a:t>
            </a:r>
            <a:r>
              <a:rPr lang="en-US" kern="0" dirty="0">
                <a:solidFill>
                  <a:srgbClr val="000000"/>
                </a:solidFill>
                <a:latin typeface="Calibri"/>
                <a:cs typeface="Times New Roman" pitchFamily="18" charset="0"/>
              </a:rPr>
              <a:t>and research funding </a:t>
            </a:r>
            <a:r>
              <a:rPr lang="en-US" b="1" kern="0" dirty="0">
                <a:solidFill>
                  <a:srgbClr val="000000"/>
                </a:solidFill>
                <a:latin typeface="Calibri"/>
                <a:cs typeface="Times New Roman" pitchFamily="18" charset="0"/>
              </a:rPr>
              <a:t>agencies</a:t>
            </a:r>
            <a:r>
              <a:rPr lang="en-US" kern="0" dirty="0">
                <a:solidFill>
                  <a:srgbClr val="000000"/>
                </a:solidFill>
                <a:latin typeface="Calibri"/>
                <a:cs typeface="Times New Roman" pitchFamily="18" charset="0"/>
              </a:rPr>
              <a:t> to promote funding relevant for the Grand Challenges</a:t>
            </a:r>
          </a:p>
          <a:p>
            <a:pPr marL="182465" indent="-182465">
              <a:spcAft>
                <a:spcPts val="600"/>
              </a:spcAft>
              <a:buFont typeface="Arial" pitchFamily="34" charset="0"/>
              <a:buChar char="•"/>
              <a:tabLst/>
            </a:pPr>
            <a:r>
              <a:rPr lang="en-US" b="1" kern="0" dirty="0">
                <a:solidFill>
                  <a:srgbClr val="000000"/>
                </a:solidFill>
                <a:latin typeface="Calibri"/>
                <a:cs typeface="Times New Roman" pitchFamily="18" charset="0"/>
              </a:rPr>
              <a:t>International embedment </a:t>
            </a:r>
            <a:br>
              <a:rPr lang="en-US" b="1" kern="0" dirty="0">
                <a:solidFill>
                  <a:srgbClr val="000000"/>
                </a:solidFill>
                <a:latin typeface="Calibri"/>
                <a:cs typeface="Times New Roman" pitchFamily="18" charset="0"/>
              </a:rPr>
            </a:br>
            <a:endParaRPr lang="en-US" kern="0" dirty="0">
              <a:solidFill>
                <a:srgbClr val="000000"/>
              </a:solidFill>
              <a:latin typeface="Calibri"/>
              <a:cs typeface="Times New Roman" pitchFamily="18" charset="0"/>
            </a:endParaRPr>
          </a:p>
        </p:txBody>
      </p:sp>
      <p:sp>
        <p:nvSpPr>
          <p:cNvPr id="12"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Science Plan and Grand Challenges</a:t>
            </a:r>
            <a:endParaRPr lang="de-DE" sz="1800" dirty="0">
              <a:latin typeface="Calibri" panose="020F0502020204030204" pitchFamily="34"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1" name="Platshållare för innehåll 2"/>
          <p:cNvSpPr txBox="1">
            <a:spLocks/>
          </p:cNvSpPr>
          <p:nvPr/>
        </p:nvSpPr>
        <p:spPr>
          <a:xfrm>
            <a:off x="5418708" y="1239926"/>
            <a:ext cx="5069564" cy="5551949"/>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dirty="0">
                <a:solidFill>
                  <a:srgbClr val="000000"/>
                </a:solidFill>
                <a:latin typeface="Candara" pitchFamily="34" charset="0"/>
                <a:cs typeface="Times New Roman" pitchFamily="18" charset="0"/>
              </a:rPr>
              <a:t>Current Grand Challenges</a:t>
            </a:r>
          </a:p>
          <a:p>
            <a:pPr marL="0" indent="0">
              <a:spcAft>
                <a:spcPts val="600"/>
              </a:spcAft>
              <a:tabLst/>
            </a:pPr>
            <a:endParaRPr lang="en-US" b="1" kern="0" dirty="0">
              <a:solidFill>
                <a:srgbClr val="000000"/>
              </a:solidFill>
              <a:latin typeface="Calibri"/>
              <a:cs typeface="Times New Roman" pitchFamily="18" charset="0"/>
            </a:endParaRPr>
          </a:p>
          <a:p>
            <a:pPr marL="185640" indent="-185640">
              <a:spcAft>
                <a:spcPts val="600"/>
              </a:spcAft>
              <a:buFont typeface="Arial" pitchFamily="34" charset="0"/>
              <a:buChar char="•"/>
              <a:tabLst/>
            </a:pPr>
            <a:r>
              <a:rPr lang="en-US" kern="0" dirty="0">
                <a:latin typeface="Calibri"/>
                <a:cs typeface="Times New Roman" pitchFamily="18" charset="0"/>
              </a:rPr>
              <a:t>GC1: </a:t>
            </a:r>
            <a:r>
              <a:rPr lang="en-US" b="1" kern="0" dirty="0">
                <a:latin typeface="Calibri"/>
                <a:cs typeface="Times New Roman" pitchFamily="18" charset="0"/>
              </a:rPr>
              <a:t>Salinity dynamics</a:t>
            </a:r>
            <a:r>
              <a:rPr lang="en-US" kern="0" dirty="0">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GC2: </a:t>
            </a:r>
            <a:r>
              <a:rPr lang="en-US" b="1" kern="0" dirty="0">
                <a:solidFill>
                  <a:srgbClr val="000000"/>
                </a:solidFill>
                <a:latin typeface="Calibri"/>
                <a:cs typeface="Times New Roman" pitchFamily="18" charset="0"/>
              </a:rPr>
              <a:t>Land-Sea biogeochemical feedbacks </a:t>
            </a:r>
            <a:r>
              <a:rPr lang="en-US" kern="0" dirty="0">
                <a:solidFill>
                  <a:srgbClr val="000000"/>
                </a:solidFill>
                <a:latin typeface="Calibri"/>
                <a:cs typeface="Times New Roman" pitchFamily="18" charset="0"/>
              </a:rPr>
              <a:t>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GC3: </a:t>
            </a:r>
            <a:r>
              <a:rPr lang="en-US" b="1" kern="0" dirty="0">
                <a:solidFill>
                  <a:srgbClr val="000000"/>
                </a:solidFill>
                <a:latin typeface="Calibri"/>
                <a:cs typeface="Times New Roman" pitchFamily="18" charset="0"/>
              </a:rPr>
              <a:t>Natural hazards and extreme events</a:t>
            </a:r>
            <a:r>
              <a:rPr lang="en-US" kern="0" dirty="0">
                <a:solidFill>
                  <a:srgbClr val="000000"/>
                </a:solidFill>
                <a:latin typeface="Calibri"/>
                <a:cs typeface="Times New Roman" pitchFamily="18" charset="0"/>
              </a:rPr>
              <a:t> in the Baltic Sea region</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GC4: Understanding </a:t>
            </a:r>
            <a:r>
              <a:rPr lang="en-US" b="1" kern="0" dirty="0">
                <a:solidFill>
                  <a:srgbClr val="000000"/>
                </a:solidFill>
                <a:latin typeface="Calibri"/>
                <a:cs typeface="Times New Roman" pitchFamily="18" charset="0"/>
              </a:rPr>
              <a:t>sea level dynamics</a:t>
            </a:r>
            <a:r>
              <a:rPr lang="en-US" kern="0" dirty="0">
                <a:solidFill>
                  <a:srgbClr val="000000"/>
                </a:solidFill>
                <a:latin typeface="Calibri"/>
                <a:cs typeface="Times New Roman" pitchFamily="18" charset="0"/>
              </a:rPr>
              <a:t> in the Baltic Sea</a:t>
            </a:r>
          </a:p>
          <a:p>
            <a:pPr marL="185640" indent="-185640">
              <a:spcAft>
                <a:spcPts val="600"/>
              </a:spcAft>
              <a:buFont typeface="Arial" pitchFamily="34" charset="0"/>
              <a:buChar char="•"/>
              <a:tabLst/>
            </a:pPr>
            <a:r>
              <a:rPr lang="en-US" kern="0" dirty="0">
                <a:solidFill>
                  <a:srgbClr val="000000"/>
                </a:solidFill>
                <a:latin typeface="Calibri"/>
                <a:cs typeface="Times New Roman" pitchFamily="18" charset="0"/>
              </a:rPr>
              <a:t>GC5: Understanding </a:t>
            </a:r>
            <a:r>
              <a:rPr lang="en-US" b="1" kern="0" dirty="0">
                <a:solidFill>
                  <a:srgbClr val="000000"/>
                </a:solidFill>
                <a:latin typeface="Calibri"/>
                <a:cs typeface="Times New Roman" pitchFamily="18" charset="0"/>
              </a:rPr>
              <a:t>regional variability of water and energy </a:t>
            </a:r>
            <a:r>
              <a:rPr lang="en-US" b="1" kern="0" dirty="0" smtClean="0">
                <a:solidFill>
                  <a:srgbClr val="000000"/>
                </a:solidFill>
                <a:latin typeface="Calibri"/>
                <a:cs typeface="Times New Roman" pitchFamily="18" charset="0"/>
              </a:rPr>
              <a:t>exchanges</a:t>
            </a:r>
          </a:p>
          <a:p>
            <a:pPr marL="185640" indent="-185640">
              <a:spcAft>
                <a:spcPts val="600"/>
              </a:spcAft>
              <a:buFont typeface="Arial" pitchFamily="34" charset="0"/>
              <a:buChar char="•"/>
              <a:tabLst/>
            </a:pPr>
            <a:r>
              <a:rPr lang="en-US" kern="0" dirty="0" smtClean="0">
                <a:solidFill>
                  <a:srgbClr val="000000"/>
                </a:solidFill>
                <a:latin typeface="Calibri"/>
                <a:cs typeface="Times New Roman" pitchFamily="18" charset="0"/>
              </a:rPr>
              <a:t>GC 6: </a:t>
            </a:r>
            <a:r>
              <a:rPr lang="en-US" b="1" kern="0" dirty="0" smtClean="0">
                <a:solidFill>
                  <a:srgbClr val="000000"/>
                </a:solidFill>
                <a:latin typeface="Calibri"/>
                <a:cs typeface="Times New Roman" pitchFamily="18" charset="0"/>
              </a:rPr>
              <a:t>Multiple drivers of Earth system changes </a:t>
            </a:r>
            <a:r>
              <a:rPr lang="en-US" kern="0" dirty="0" smtClean="0">
                <a:solidFill>
                  <a:srgbClr val="000000"/>
                </a:solidFill>
                <a:latin typeface="Calibri"/>
                <a:cs typeface="Times New Roman" pitchFamily="18" charset="0"/>
              </a:rPr>
              <a:t>in the Baltic Sea region</a:t>
            </a: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a:solidFill>
                  <a:srgbClr val="000000"/>
                </a:solidFill>
                <a:latin typeface="Calibri"/>
                <a:cs typeface="Times New Roman" pitchFamily="18" charset="0"/>
              </a:rPr>
              <a:t>The</a:t>
            </a:r>
            <a:r>
              <a:rPr lang="en-US" b="1" kern="0" dirty="0">
                <a:solidFill>
                  <a:srgbClr val="000000"/>
                </a:solidFill>
                <a:latin typeface="Calibri"/>
                <a:cs typeface="Times New Roman" pitchFamily="18" charset="0"/>
              </a:rPr>
              <a:t> human impact </a:t>
            </a:r>
            <a:r>
              <a:rPr lang="en-US" kern="0" dirty="0">
                <a:solidFill>
                  <a:srgbClr val="000000"/>
                </a:solidFill>
                <a:latin typeface="Calibri"/>
                <a:cs typeface="Times New Roman" pitchFamily="18" charset="0"/>
              </a:rPr>
              <a:t>will be assessed </a:t>
            </a:r>
            <a:r>
              <a:rPr lang="en-US" kern="0" dirty="0" smtClean="0">
                <a:solidFill>
                  <a:srgbClr val="000000"/>
                </a:solidFill>
                <a:latin typeface="Calibri"/>
                <a:cs typeface="Times New Roman" pitchFamily="18" charset="0"/>
              </a:rPr>
              <a:t/>
            </a:r>
            <a:br>
              <a:rPr lang="en-US" kern="0" dirty="0" smtClean="0">
                <a:solidFill>
                  <a:srgbClr val="000000"/>
                </a:solidFill>
                <a:latin typeface="Calibri"/>
                <a:cs typeface="Times New Roman" pitchFamily="18" charset="0"/>
              </a:rPr>
            </a:br>
            <a:r>
              <a:rPr lang="en-US" kern="0" dirty="0" smtClean="0">
                <a:solidFill>
                  <a:srgbClr val="000000"/>
                </a:solidFill>
                <a:latin typeface="Calibri"/>
                <a:cs typeface="Times New Roman" pitchFamily="18" charset="0"/>
              </a:rPr>
              <a:t>at </a:t>
            </a:r>
            <a:r>
              <a:rPr lang="en-US" kern="0" dirty="0">
                <a:solidFill>
                  <a:srgbClr val="000000"/>
                </a:solidFill>
                <a:latin typeface="Calibri"/>
                <a:cs typeface="Times New Roman" pitchFamily="18" charset="0"/>
              </a:rPr>
              <a:t>all levels, wherever </a:t>
            </a:r>
            <a:r>
              <a:rPr lang="en-US" kern="0" dirty="0" smtClean="0">
                <a:solidFill>
                  <a:srgbClr val="000000"/>
                </a:solidFill>
                <a:latin typeface="Calibri"/>
                <a:cs typeface="Times New Roman" pitchFamily="18" charset="0"/>
              </a:rPr>
              <a:t>possible </a:t>
            </a:r>
            <a:br>
              <a:rPr lang="en-US" kern="0" dirty="0" smtClean="0">
                <a:solidFill>
                  <a:srgbClr val="000000"/>
                </a:solidFill>
                <a:latin typeface="Calibri"/>
                <a:cs typeface="Times New Roman" pitchFamily="18" charset="0"/>
              </a:rPr>
            </a:br>
            <a:r>
              <a:rPr lang="en-US" kern="0" dirty="0" smtClean="0">
                <a:solidFill>
                  <a:srgbClr val="000000"/>
                </a:solidFill>
                <a:latin typeface="Calibri"/>
                <a:cs typeface="Times New Roman" pitchFamily="18" charset="0"/>
              </a:rPr>
              <a:t>and meaningful </a:t>
            </a:r>
            <a:endParaRPr lang="en-US" kern="0" dirty="0">
              <a:solidFill>
                <a:srgbClr val="000000"/>
              </a:solidFill>
              <a:latin typeface="Calibri"/>
              <a:cs typeface="Times New Roman" pitchFamily="18" charset="0"/>
            </a:endParaRPr>
          </a:p>
          <a:p>
            <a:pPr marL="182465" indent="-182465">
              <a:spcAft>
                <a:spcPts val="600"/>
              </a:spcAft>
              <a:buFont typeface="Arial" pitchFamily="34" charset="0"/>
              <a:buChar char="•"/>
              <a:tabLst/>
            </a:pPr>
            <a:r>
              <a:rPr lang="en-US" kern="0" dirty="0" smtClean="0">
                <a:solidFill>
                  <a:srgbClr val="000000"/>
                </a:solidFill>
                <a:latin typeface="Calibri"/>
                <a:cs typeface="Times New Roman" pitchFamily="18" charset="0"/>
              </a:rPr>
              <a:t>Website</a:t>
            </a:r>
            <a:r>
              <a:rPr lang="en-US" kern="0" dirty="0">
                <a:solidFill>
                  <a:srgbClr val="000000"/>
                </a:solidFill>
                <a:latin typeface="Calibri"/>
                <a:cs typeface="Times New Roman" pitchFamily="18" charset="0"/>
              </a:rPr>
              <a:t>: </a:t>
            </a:r>
            <a:r>
              <a:rPr lang="en-US" kern="0" dirty="0" smtClean="0">
                <a:solidFill>
                  <a:srgbClr val="000000"/>
                </a:solidFill>
                <a:latin typeface="Calibri"/>
                <a:cs typeface="Times New Roman" pitchFamily="18" charset="0"/>
              </a:rPr>
              <a:t>www.baltic.earth</a:t>
            </a:r>
            <a:endParaRPr lang="en-US" kern="0" dirty="0">
              <a:solidFill>
                <a:srgbClr val="000000"/>
              </a:solidFill>
              <a:latin typeface="Calibri"/>
              <a:cs typeface="Times New Roman" pitchFamily="18" charset="0"/>
            </a:endParaRPr>
          </a:p>
          <a:p>
            <a:pPr marL="182465" indent="-182465">
              <a:buFont typeface="Arial" pitchFamily="34" charset="0"/>
              <a:buChar char="•"/>
              <a:tabLst/>
            </a:pPr>
            <a:endParaRPr lang="en-US" sz="2100" kern="0" dirty="0">
              <a:solidFill>
                <a:srgbClr val="000000"/>
              </a:solidFill>
              <a:latin typeface="Candara" pitchFamily="34" charset="0"/>
              <a:cs typeface="Times New Roman" pitchFamily="18" charset="0"/>
            </a:endParaRPr>
          </a:p>
        </p:txBody>
      </p:sp>
      <p:pic>
        <p:nvPicPr>
          <p:cNvPr id="3" name="Grafik 2"/>
          <p:cNvPicPr>
            <a:picLocks noChangeAspect="1"/>
          </p:cNvPicPr>
          <p:nvPr/>
        </p:nvPicPr>
        <p:blipFill>
          <a:blip r:embed="rId3"/>
          <a:stretch>
            <a:fillRect/>
          </a:stretch>
        </p:blipFill>
        <p:spPr>
          <a:xfrm>
            <a:off x="8853865" y="5251781"/>
            <a:ext cx="1634407" cy="2323367"/>
          </a:xfrm>
          <a:prstGeom prst="rect">
            <a:avLst/>
          </a:prstGeom>
        </p:spPr>
      </p:pic>
    </p:spTree>
    <p:extLst>
      <p:ext uri="{BB962C8B-B14F-4D97-AF65-F5344CB8AC3E}">
        <p14:creationId xmlns:p14="http://schemas.microsoft.com/office/powerpoint/2010/main" val="1579327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latin typeface="Candara" pitchFamily="34" charset="0"/>
                <a:cs typeface="Times New Roman" pitchFamily="18" charset="0"/>
              </a:rPr>
              <a:t>Secretariat</a:t>
            </a:r>
            <a:endParaRPr lang="en-US" sz="1764" b="1" kern="0" dirty="0">
              <a:latin typeface="Candara" pitchFamily="34" charset="0"/>
              <a:cs typeface="Times New Roman" pitchFamily="18" charset="0"/>
            </a:endParaRPr>
          </a:p>
        </p:txBody>
      </p:sp>
      <p:sp>
        <p:nvSpPr>
          <p:cNvPr id="4" name="Rechteck 3"/>
          <p:cNvSpPr/>
          <p:nvPr/>
        </p:nvSpPr>
        <p:spPr>
          <a:xfrm>
            <a:off x="759849"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81800" y="434251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 </a:t>
            </a:r>
            <a:endParaRPr lang="en-US" sz="1764" b="1" kern="0" dirty="0">
              <a:solidFill>
                <a:schemeClr val="bg1">
                  <a:lumMod val="85000"/>
                </a:schemeClr>
              </a:solidFill>
              <a:latin typeface="Candara" pitchFamily="34" charset="0"/>
              <a:cs typeface="Times New Roman" pitchFamily="18" charset="0"/>
            </a:endParaRPr>
          </a:p>
        </p:txBody>
      </p:sp>
      <p:sp>
        <p:nvSpPr>
          <p:cNvPr id="8" name="Rechteck 7"/>
          <p:cNvSpPr/>
          <p:nvPr/>
        </p:nvSpPr>
        <p:spPr>
          <a:xfrm>
            <a:off x="732579"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pic>
        <p:nvPicPr>
          <p:cNvPr id="10242" name="Picture 2" descr="C:\Users\reckerma\AppData\Local\Temp\pthriqqm.a3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756" y="656047"/>
            <a:ext cx="5408403" cy="56709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Logo Helmholtz-Zentrum Geestha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186" y="6446667"/>
            <a:ext cx="3952657" cy="1091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09023"/>
            <a:ext cx="1968534" cy="22895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508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785" y="1359890"/>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215" y="328647"/>
            <a:ext cx="3096294" cy="442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797" y="120006"/>
            <a:ext cx="2460911" cy="347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9760" y="1074538"/>
            <a:ext cx="2096850" cy="292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18" name="Rechteck 17"/>
          <p:cNvSpPr/>
          <p:nvPr/>
        </p:nvSpPr>
        <p:spPr>
          <a:xfrm>
            <a:off x="767094" y="3187129"/>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19" name="Rechteck 18"/>
          <p:cNvSpPr/>
          <p:nvPr/>
        </p:nvSpPr>
        <p:spPr>
          <a:xfrm>
            <a:off x="789045" y="4325656"/>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 etc.</a:t>
            </a:r>
            <a:endParaRPr lang="en-US" sz="1764" b="1" kern="0" dirty="0">
              <a:solidFill>
                <a:schemeClr val="bg1">
                  <a:lumMod val="85000"/>
                </a:schemeClr>
              </a:solidFill>
              <a:latin typeface="Candara" pitchFamily="34" charset="0"/>
              <a:cs typeface="Times New Roman" pitchFamily="18" charset="0"/>
            </a:endParaRPr>
          </a:p>
        </p:txBody>
      </p:sp>
      <p:sp>
        <p:nvSpPr>
          <p:cNvPr id="21" name="Rechteck 20"/>
          <p:cNvSpPr/>
          <p:nvPr/>
        </p:nvSpPr>
        <p:spPr>
          <a:xfrm>
            <a:off x="739824" y="5357754"/>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sp>
        <p:nvSpPr>
          <p:cNvPr id="15" name="Rechteck 14"/>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290" name="Picture 2" descr="C:\Users\reckerma\AppData\Local\Temp\ncczu45c.q5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6373" y="2106804"/>
            <a:ext cx="2174224" cy="32509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9799" y="2557704"/>
            <a:ext cx="3253794" cy="431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973" y="4191784"/>
            <a:ext cx="2321298" cy="326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7583" y="2748533"/>
            <a:ext cx="3676514" cy="473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9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fade">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690028" y="3317471"/>
            <a:ext cx="2520421" cy="418128"/>
          </a:xfrm>
          <a:prstGeom prst="rect">
            <a:avLst/>
          </a:prstGeom>
        </p:spPr>
        <p:txBody>
          <a:bodyPr>
            <a:spAutoFit/>
          </a:bodyPr>
          <a:lstStyle/>
          <a:p>
            <a:pPr>
              <a:spcAft>
                <a:spcPts val="580"/>
              </a:spcAft>
            </a:pPr>
            <a:r>
              <a:rPr lang="en-US" sz="1764" b="1" kern="0">
                <a:latin typeface="Candara" pitchFamily="34" charset="0"/>
                <a:cs typeface="Times New Roman" pitchFamily="18" charset="0"/>
              </a:rPr>
              <a:t>Publications</a:t>
            </a:r>
            <a:endParaRPr lang="en-US" sz="1764" b="1" kern="0" dirty="0">
              <a:latin typeface="Candara" pitchFamily="34" charset="0"/>
              <a:cs typeface="Times New Roman" pitchFamily="18" charset="0"/>
            </a:endParaRPr>
          </a:p>
        </p:txBody>
      </p:sp>
      <p:sp>
        <p:nvSpPr>
          <p:cNvPr id="5" name="Rechteck 4"/>
          <p:cNvSpPr/>
          <p:nvPr/>
        </p:nvSpPr>
        <p:spPr>
          <a:xfrm>
            <a:off x="690028" y="4790038"/>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Website</a:t>
            </a:r>
            <a:endParaRPr lang="en-US" sz="1764" b="1" kern="0" dirty="0">
              <a:solidFill>
                <a:schemeClr val="bg1">
                  <a:lumMod val="85000"/>
                </a:schemeClr>
              </a:solidFill>
              <a:latin typeface="Candara" pitchFamily="34" charset="0"/>
              <a:cs typeface="Times New Roman" pitchFamily="18" charset="0"/>
            </a:endParaRPr>
          </a:p>
        </p:txBody>
      </p:sp>
      <p:sp>
        <p:nvSpPr>
          <p:cNvPr id="2" name="Rechteck 1"/>
          <p:cNvSpPr/>
          <p:nvPr/>
        </p:nvSpPr>
        <p:spPr>
          <a:xfrm>
            <a:off x="2567975" y="1369891"/>
            <a:ext cx="5509972" cy="1374800"/>
          </a:xfrm>
          <a:prstGeom prst="rect">
            <a:avLst/>
          </a:prstGeom>
        </p:spPr>
        <p:txBody>
          <a:bodyPr wrap="square">
            <a:spAutoFit/>
          </a:bodyPr>
          <a:lstStyle/>
          <a:p>
            <a:r>
              <a:rPr lang="en-US" sz="2315">
                <a:solidFill>
                  <a:srgbClr val="000000"/>
                </a:solidFill>
              </a:rPr>
              <a:t>International Baltic Earth Secretariat Publication Series (ISSN 2198-4247), </a:t>
            </a:r>
            <a:br>
              <a:rPr lang="en-US" sz="2315">
                <a:solidFill>
                  <a:srgbClr val="000000"/>
                </a:solidFill>
              </a:rPr>
            </a:br>
            <a:r>
              <a:rPr lang="en-US" sz="2315">
                <a:solidFill>
                  <a:srgbClr val="000000"/>
                </a:solidFill>
              </a:rPr>
              <a:t>9 issues to date</a:t>
            </a:r>
            <a:endParaRPr lang="de-DE" sz="1764"/>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96" y="1398866"/>
            <a:ext cx="2647406" cy="37613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3982" y="2526737"/>
            <a:ext cx="2848638" cy="411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2552866" y="2696053"/>
            <a:ext cx="5509972" cy="519822"/>
          </a:xfrm>
          <a:prstGeom prst="rect">
            <a:avLst/>
          </a:prstGeom>
        </p:spPr>
        <p:txBody>
          <a:bodyPr wrap="square">
            <a:spAutoFit/>
          </a:bodyPr>
          <a:lstStyle/>
          <a:p>
            <a:r>
              <a:rPr lang="en-US" sz="2315">
                <a:solidFill>
                  <a:srgbClr val="000000"/>
                </a:solidFill>
              </a:rPr>
              <a:t>Newsletter</a:t>
            </a:r>
            <a:endParaRPr lang="de-DE" sz="1764"/>
          </a:p>
        </p:txBody>
      </p:sp>
      <p:pic>
        <p:nvPicPr>
          <p:cNvPr id="18" name="Picture 2" descr="C:\Users\reckerma\AppData\Local\Temp\nzrmh3nq.k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5572" y="1093521"/>
            <a:ext cx="7661474" cy="6479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rot="20307523">
            <a:off x="3393205" y="3072538"/>
            <a:ext cx="5040842" cy="3024482"/>
          </a:xfrm>
          <a:prstGeom prst="rect">
            <a:avLst/>
          </a:prstGeom>
          <a:solidFill>
            <a:schemeClr val="bg1"/>
          </a:solidFill>
        </p:spPr>
        <p:txBody>
          <a:bodyPr>
            <a:spAutoFit/>
          </a:bodyPr>
          <a:lstStyle/>
          <a:p>
            <a:pPr marL="315039" indent="-315039">
              <a:buFont typeface="Arial" panose="020B0604020202020204" pitchFamily="34" charset="0"/>
              <a:buChar char="•"/>
            </a:pPr>
            <a:r>
              <a:rPr lang="en-US" sz="1764"/>
              <a:t>14 books </a:t>
            </a:r>
          </a:p>
          <a:p>
            <a:pPr marL="315039" indent="-315039">
              <a:buFont typeface="Arial" panose="020B0604020202020204" pitchFamily="34" charset="0"/>
              <a:buChar char="•"/>
            </a:pPr>
            <a:r>
              <a:rPr lang="en-US" sz="1764"/>
              <a:t>722 peer-reviewed journal articles</a:t>
            </a:r>
          </a:p>
          <a:p>
            <a:pPr marL="315039" indent="-315039">
              <a:buFont typeface="Arial" panose="020B0604020202020204" pitchFamily="34" charset="0"/>
              <a:buChar char="•"/>
            </a:pPr>
            <a:r>
              <a:rPr lang="en-US" sz="1764"/>
              <a:t>65 reports</a:t>
            </a:r>
          </a:p>
          <a:p>
            <a:pPr marL="315039" indent="-315039">
              <a:buFont typeface="Arial" panose="020B0604020202020204" pitchFamily="34" charset="0"/>
              <a:buChar char="•"/>
            </a:pPr>
            <a:r>
              <a:rPr lang="en-US" sz="1764"/>
              <a:t>876 BALTEX/Baltic Earth Conference presentations </a:t>
            </a:r>
          </a:p>
          <a:p>
            <a:pPr marL="315039" indent="-315039">
              <a:buFont typeface="Arial" panose="020B0604020202020204" pitchFamily="34" charset="0"/>
              <a:buChar char="•"/>
            </a:pPr>
            <a:r>
              <a:rPr lang="en-US" sz="1764"/>
              <a:t>55 International BALTEX Secretariat Publication Series issues </a:t>
            </a:r>
          </a:p>
          <a:p>
            <a:pPr marL="315039" indent="-315039">
              <a:buFont typeface="Arial" panose="020B0604020202020204" pitchFamily="34" charset="0"/>
              <a:buChar char="•"/>
            </a:pPr>
            <a:r>
              <a:rPr lang="en-US" sz="1764"/>
              <a:t>9 International Baltic Earth Secretariat Publication Series issues</a:t>
            </a:r>
          </a:p>
        </p:txBody>
      </p:sp>
      <p:sp>
        <p:nvSpPr>
          <p:cNvPr id="14" name="Rechteck 13"/>
          <p:cNvSpPr/>
          <p:nvPr/>
        </p:nvSpPr>
        <p:spPr bwMode="auto">
          <a:xfrm>
            <a:off x="4314270" y="7237015"/>
            <a:ext cx="2040542"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8908" y="220541"/>
            <a:ext cx="825162" cy="87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61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sp>
        <p:nvSpPr>
          <p:cNvPr id="13" name="Rechteck 12"/>
          <p:cNvSpPr/>
          <p:nvPr/>
        </p:nvSpPr>
        <p:spPr bwMode="auto">
          <a:xfrm>
            <a:off x="4314270" y="7237016"/>
            <a:ext cx="1824517" cy="324248"/>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2" name="Grafik 1"/>
          <p:cNvPicPr>
            <a:picLocks noChangeAspect="1"/>
          </p:cNvPicPr>
          <p:nvPr/>
        </p:nvPicPr>
        <p:blipFill>
          <a:blip r:embed="rId3"/>
          <a:stretch>
            <a:fillRect/>
          </a:stretch>
        </p:blipFill>
        <p:spPr>
          <a:xfrm>
            <a:off x="450156" y="121024"/>
            <a:ext cx="9916909" cy="7278116"/>
          </a:xfrm>
          <a:prstGeom prst="rect">
            <a:avLst/>
          </a:prstGeom>
        </p:spPr>
      </p:pic>
      <p:sp>
        <p:nvSpPr>
          <p:cNvPr id="10" name="Rechteck 9"/>
          <p:cNvSpPr/>
          <p:nvPr/>
        </p:nvSpPr>
        <p:spPr>
          <a:xfrm rot="20307523">
            <a:off x="2914757" y="4102343"/>
            <a:ext cx="4094415" cy="825291"/>
          </a:xfrm>
          <a:prstGeom prst="rect">
            <a:avLst/>
          </a:prstGeom>
          <a:solidFill>
            <a:schemeClr val="bg1"/>
          </a:solidFill>
        </p:spPr>
        <p:txBody>
          <a:bodyPr wrap="square">
            <a:spAutoFit/>
          </a:bodyPr>
          <a:lstStyle/>
          <a:p>
            <a:r>
              <a:rPr lang="en-US" sz="3969" b="1" dirty="0">
                <a:solidFill>
                  <a:srgbClr val="FF0000"/>
                </a:solidFill>
                <a:latin typeface="Candara" panose="020E0502030303020204" pitchFamily="34" charset="0"/>
              </a:rPr>
              <a:t>www.baltic.earth</a:t>
            </a:r>
          </a:p>
        </p:txBody>
      </p:sp>
    </p:spTree>
    <p:extLst>
      <p:ext uri="{BB962C8B-B14F-4D97-AF65-F5344CB8AC3E}">
        <p14:creationId xmlns:p14="http://schemas.microsoft.com/office/powerpoint/2010/main" val="2146916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7"/>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accent1"/>
                </a:solidFill>
                <a:latin typeface="Candara" pitchFamily="34" charset="0"/>
              </a:rPr>
              <a:t>Infrastructure</a:t>
            </a:r>
            <a:endParaRPr lang="en-US" sz="1764" b="1" kern="0" dirty="0">
              <a:solidFill>
                <a:schemeClr val="accent1"/>
              </a:solidFill>
              <a:latin typeface="Candara" pitchFamily="34" charset="0"/>
            </a:endParaRPr>
          </a:p>
        </p:txBody>
      </p:sp>
      <p:sp>
        <p:nvSpPr>
          <p:cNvPr id="3" name="Rechteck 2"/>
          <p:cNvSpPr/>
          <p:nvPr/>
        </p:nvSpPr>
        <p:spPr>
          <a:xfrm>
            <a:off x="708492" y="1857171"/>
            <a:ext cx="1249060" cy="418128"/>
          </a:xfrm>
          <a:prstGeom prst="rect">
            <a:avLst/>
          </a:prstGeom>
        </p:spPr>
        <p:txBody>
          <a:bodyPr wrap="non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Secretariat</a:t>
            </a:r>
            <a:endParaRPr lang="en-US" sz="1764" b="1" kern="0" dirty="0">
              <a:solidFill>
                <a:schemeClr val="bg1">
                  <a:lumMod val="85000"/>
                </a:schemeClr>
              </a:solidFill>
              <a:latin typeface="Candara" pitchFamily="34" charset="0"/>
              <a:cs typeface="Times New Roman" pitchFamily="18" charset="0"/>
            </a:endParaRPr>
          </a:p>
        </p:txBody>
      </p:sp>
      <p:sp>
        <p:nvSpPr>
          <p:cNvPr id="4" name="Rechteck 3"/>
          <p:cNvSpPr/>
          <p:nvPr/>
        </p:nvSpPr>
        <p:spPr>
          <a:xfrm>
            <a:off x="772144" y="3203987"/>
            <a:ext cx="2520421" cy="418128"/>
          </a:xfrm>
          <a:prstGeom prst="rect">
            <a:avLst/>
          </a:prstGeom>
        </p:spPr>
        <p:txBody>
          <a:bodyPr>
            <a:spAutoFit/>
          </a:bodyPr>
          <a:lstStyle/>
          <a:p>
            <a:pPr>
              <a:spcAft>
                <a:spcPts val="580"/>
              </a:spcAft>
            </a:pPr>
            <a:r>
              <a:rPr lang="en-US" sz="1764" b="1" kern="0">
                <a:solidFill>
                  <a:schemeClr val="bg1">
                    <a:lumMod val="85000"/>
                  </a:schemeClr>
                </a:solidFill>
                <a:latin typeface="Candara" pitchFamily="34" charset="0"/>
                <a:cs typeface="Times New Roman" pitchFamily="18" charset="0"/>
              </a:rPr>
              <a:t>Publications</a:t>
            </a:r>
            <a:endParaRPr lang="en-US" sz="1764" b="1" kern="0" dirty="0">
              <a:solidFill>
                <a:schemeClr val="bg1">
                  <a:lumMod val="85000"/>
                </a:schemeClr>
              </a:solidFill>
              <a:latin typeface="Candara" pitchFamily="34" charset="0"/>
              <a:cs typeface="Times New Roman" pitchFamily="18" charset="0"/>
            </a:endParaRPr>
          </a:p>
        </p:txBody>
      </p:sp>
      <p:sp>
        <p:nvSpPr>
          <p:cNvPr id="5" name="Rechteck 4"/>
          <p:cNvSpPr/>
          <p:nvPr/>
        </p:nvSpPr>
        <p:spPr>
          <a:xfrm>
            <a:off x="794094" y="4342514"/>
            <a:ext cx="2735570" cy="418128"/>
          </a:xfrm>
          <a:prstGeom prst="rect">
            <a:avLst/>
          </a:prstGeom>
        </p:spPr>
        <p:txBody>
          <a:bodyPr wrap="square">
            <a:spAutoFit/>
          </a:bodyPr>
          <a:lstStyle/>
          <a:p>
            <a:pPr>
              <a:spcAft>
                <a:spcPts val="580"/>
              </a:spcAft>
            </a:pPr>
            <a:r>
              <a:rPr lang="en-US" sz="1764" b="1" kern="0">
                <a:latin typeface="Candara" pitchFamily="34" charset="0"/>
                <a:cs typeface="Times New Roman" pitchFamily="18" charset="0"/>
              </a:rPr>
              <a:t>Website etc.</a:t>
            </a:r>
            <a:endParaRPr lang="en-US" sz="1764" b="1" kern="0" dirty="0">
              <a:latin typeface="Candara" pitchFamily="34" charset="0"/>
              <a:cs typeface="Times New Roman" pitchFamily="18" charset="0"/>
            </a:endParaRPr>
          </a:p>
        </p:txBody>
      </p:sp>
      <p:sp>
        <p:nvSpPr>
          <p:cNvPr id="8" name="Rechteck 7"/>
          <p:cNvSpPr/>
          <p:nvPr/>
        </p:nvSpPr>
        <p:spPr>
          <a:xfrm>
            <a:off x="744873" y="5374612"/>
            <a:ext cx="2735570" cy="418128"/>
          </a:xfrm>
          <a:prstGeom prst="rect">
            <a:avLst/>
          </a:prstGeom>
        </p:spPr>
        <p:txBody>
          <a:bodyPr wrap="square">
            <a:spAutoFit/>
          </a:bodyPr>
          <a:lstStyle/>
          <a:p>
            <a:pPr>
              <a:spcAft>
                <a:spcPts val="580"/>
              </a:spcAft>
            </a:pPr>
            <a:r>
              <a:rPr lang="en-US" sz="1764" b="1" kern="0">
                <a:solidFill>
                  <a:schemeClr val="bg1">
                    <a:lumMod val="85000"/>
                  </a:schemeClr>
                </a:solidFill>
                <a:latin typeface="Candara" pitchFamily="34" charset="0"/>
                <a:cs typeface="Times New Roman" pitchFamily="18" charset="0"/>
              </a:rPr>
              <a:t>Events</a:t>
            </a:r>
            <a:endParaRPr lang="en-US" sz="1764" b="1" kern="0" dirty="0">
              <a:solidFill>
                <a:schemeClr val="bg1">
                  <a:lumMod val="85000"/>
                </a:schemeClr>
              </a:solidFill>
              <a:latin typeface="Candara" pitchFamily="34" charset="0"/>
              <a:cs typeface="Times New Roman" pitchFamily="18" charset="0"/>
            </a:endParaRPr>
          </a:p>
        </p:txBody>
      </p:sp>
      <p:sp>
        <p:nvSpPr>
          <p:cNvPr id="13" name="Rechteck 12"/>
          <p:cNvSpPr/>
          <p:nvPr/>
        </p:nvSpPr>
        <p:spPr bwMode="auto">
          <a:xfrm>
            <a:off x="4314270" y="7293310"/>
            <a:ext cx="1968533"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2" name="Grafik 1"/>
          <p:cNvPicPr>
            <a:picLocks noChangeAspect="1"/>
          </p:cNvPicPr>
          <p:nvPr/>
        </p:nvPicPr>
        <p:blipFill>
          <a:blip r:embed="rId3"/>
          <a:stretch>
            <a:fillRect/>
          </a:stretch>
        </p:blipFill>
        <p:spPr>
          <a:xfrm>
            <a:off x="1735738" y="548919"/>
            <a:ext cx="4539658" cy="4735231"/>
          </a:xfrm>
          <a:prstGeom prst="rect">
            <a:avLst/>
          </a:prstGeom>
        </p:spPr>
      </p:pic>
      <p:pic>
        <p:nvPicPr>
          <p:cNvPr id="6" name="Grafik 5"/>
          <p:cNvPicPr>
            <a:picLocks noChangeAspect="1"/>
          </p:cNvPicPr>
          <p:nvPr/>
        </p:nvPicPr>
        <p:blipFill>
          <a:blip r:embed="rId4"/>
          <a:stretch>
            <a:fillRect/>
          </a:stretch>
        </p:blipFill>
        <p:spPr>
          <a:xfrm>
            <a:off x="3003261" y="1101412"/>
            <a:ext cx="4572184" cy="4387298"/>
          </a:xfrm>
          <a:prstGeom prst="rect">
            <a:avLst/>
          </a:prstGeom>
        </p:spPr>
      </p:pic>
      <p:pic>
        <p:nvPicPr>
          <p:cNvPr id="7" name="Grafik 6"/>
          <p:cNvPicPr>
            <a:picLocks noChangeAspect="1"/>
          </p:cNvPicPr>
          <p:nvPr/>
        </p:nvPicPr>
        <p:blipFill>
          <a:blip r:embed="rId5"/>
          <a:stretch>
            <a:fillRect/>
          </a:stretch>
        </p:blipFill>
        <p:spPr>
          <a:xfrm>
            <a:off x="5347151" y="1503356"/>
            <a:ext cx="4713603" cy="4137369"/>
          </a:xfrm>
          <a:prstGeom prst="rect">
            <a:avLst/>
          </a:prstGeom>
        </p:spPr>
      </p:pic>
      <p:pic>
        <p:nvPicPr>
          <p:cNvPr id="10" name="Grafik 9"/>
          <p:cNvPicPr>
            <a:picLocks noChangeAspect="1"/>
          </p:cNvPicPr>
          <p:nvPr/>
        </p:nvPicPr>
        <p:blipFill>
          <a:blip r:embed="rId6"/>
          <a:stretch>
            <a:fillRect/>
          </a:stretch>
        </p:blipFill>
        <p:spPr>
          <a:xfrm>
            <a:off x="6003545" y="1826932"/>
            <a:ext cx="4689855" cy="4945975"/>
          </a:xfrm>
          <a:prstGeom prst="rect">
            <a:avLst/>
          </a:prstGeom>
        </p:spPr>
      </p:pic>
      <p:pic>
        <p:nvPicPr>
          <p:cNvPr id="11" name="Grafik 10"/>
          <p:cNvPicPr>
            <a:picLocks noChangeAspect="1"/>
          </p:cNvPicPr>
          <p:nvPr/>
        </p:nvPicPr>
        <p:blipFill>
          <a:blip r:embed="rId7"/>
          <a:stretch>
            <a:fillRect/>
          </a:stretch>
        </p:blipFill>
        <p:spPr>
          <a:xfrm>
            <a:off x="2778521" y="2717078"/>
            <a:ext cx="5454686" cy="4742485"/>
          </a:xfrm>
          <a:prstGeom prst="rect">
            <a:avLst/>
          </a:prstGeom>
        </p:spPr>
      </p:pic>
    </p:spTree>
    <p:extLst>
      <p:ext uri="{BB962C8B-B14F-4D97-AF65-F5344CB8AC3E}">
        <p14:creationId xmlns:p14="http://schemas.microsoft.com/office/powerpoint/2010/main" val="16969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4" y="1336677"/>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081" y="25403"/>
            <a:ext cx="1242251"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reckerma\AppData\Local\Temp\1nmq3mph.oh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801"/>
            <a:ext cx="8150893" cy="7562414"/>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bwMode="auto">
          <a:xfrm rot="2281416">
            <a:off x="3745157" y="1633113"/>
            <a:ext cx="1817595" cy="2481781"/>
          </a:xfrm>
          <a:prstGeom prst="ellipse">
            <a:avLst/>
          </a:prstGeom>
          <a:noFill/>
          <a:ln w="12700" cap="flat" cmpd="sng" algn="ctr">
            <a:solidFill>
              <a:srgbClr val="FF0000"/>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9" name="Rectangle 2"/>
          <p:cNvSpPr txBox="1">
            <a:spLocks noChangeArrowheads="1"/>
          </p:cNvSpPr>
          <p:nvPr/>
        </p:nvSpPr>
        <p:spPr bwMode="gray">
          <a:xfrm>
            <a:off x="426744" y="3377556"/>
            <a:ext cx="4128392" cy="2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a:solidFill>
                  <a:schemeClr val="bg1"/>
                </a:solidFill>
                <a:latin typeface="+mn-lt"/>
              </a:rPr>
              <a:t>The Baltic Sea region</a:t>
            </a:r>
            <a:endParaRPr lang="en-US" sz="1764" b="1" kern="0" dirty="0">
              <a:solidFill>
                <a:schemeClr val="bg1"/>
              </a:solidFill>
              <a:latin typeface="+mn-lt"/>
            </a:endParaRPr>
          </a:p>
        </p:txBody>
      </p:sp>
    </p:spTree>
    <p:extLst>
      <p:ext uri="{BB962C8B-B14F-4D97-AF65-F5344CB8AC3E}">
        <p14:creationId xmlns:p14="http://schemas.microsoft.com/office/powerpoint/2010/main" val="2198947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3"/>
          <p:cNvSpPr>
            <a:spLocks noGrp="1"/>
          </p:cNvSpPr>
          <p:nvPr>
            <p:ph type="dt" sz="half" idx="10"/>
          </p:nvPr>
        </p:nvSpPr>
        <p:spPr/>
        <p:txBody>
          <a:bodyPr/>
          <a:lstStyle/>
          <a:p>
            <a:r>
              <a:rPr lang="de-DE">
                <a:solidFill>
                  <a:srgbClr val="000000"/>
                </a:solidFill>
              </a:rPr>
              <a:t>Marcus Reckermann, International BALTEX Secretariat                                                              GEWEX/GHP Meeting, Boulder, 19 October 2011</a:t>
            </a:r>
          </a:p>
        </p:txBody>
      </p:sp>
      <p:sp>
        <p:nvSpPr>
          <p:cNvPr id="27" name="Foliennummernplatzhalter 4"/>
          <p:cNvSpPr>
            <a:spLocks noGrp="1"/>
          </p:cNvSpPr>
          <p:nvPr>
            <p:ph type="sldNum" sz="quarter" idx="11"/>
          </p:nvPr>
        </p:nvSpPr>
        <p:spPr/>
        <p:txBody>
          <a:bodyPr/>
          <a:lstStyle/>
          <a:p>
            <a:fld id="{98B39256-6954-4FDA-BB6B-804B0F36F1A6}" type="slidenum">
              <a:rPr lang="de-DE">
                <a:solidFill>
                  <a:srgbClr val="000000"/>
                </a:solidFill>
              </a:rPr>
              <a:pPr/>
              <a:t>20</a:t>
            </a:fld>
            <a:endParaRPr lang="de-DE">
              <a:solidFill>
                <a:srgbClr val="000000"/>
              </a:solidFill>
            </a:endParaRPr>
          </a:p>
        </p:txBody>
      </p:sp>
      <p:sp>
        <p:nvSpPr>
          <p:cNvPr id="33794" name="Rectangle 2"/>
          <p:cNvSpPr>
            <a:spLocks noGrp="1" noChangeArrowheads="1"/>
          </p:cNvSpPr>
          <p:nvPr>
            <p:ph type="title"/>
          </p:nvPr>
        </p:nvSpPr>
        <p:spPr>
          <a:xfrm>
            <a:off x="1952215" y="396875"/>
            <a:ext cx="5022881" cy="560388"/>
          </a:xfrm>
        </p:spPr>
        <p:txBody>
          <a:bodyPr/>
          <a:lstStyle/>
          <a:p>
            <a:r>
              <a:rPr lang="de-DE" sz="1323"/>
              <a:t>BALTEX Infrastructure and Activities</a:t>
            </a:r>
          </a:p>
        </p:txBody>
      </p:sp>
      <p:pic>
        <p:nvPicPr>
          <p:cNvPr id="33824" name="Picture 32" descr="BalticSeaBasin_nord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59" y="-2339972"/>
            <a:ext cx="10081683" cy="12168187"/>
          </a:xfrm>
          <a:prstGeom prst="rect">
            <a:avLst/>
          </a:prstGeom>
          <a:noFill/>
          <a:extLst>
            <a:ext uri="{909E8E84-426E-40DD-AFC4-6F175D3DCCD1}">
              <a14:hiddenFill xmlns:a14="http://schemas.microsoft.com/office/drawing/2010/main">
                <a:solidFill>
                  <a:srgbClr val="FFFFFF"/>
                </a:solidFill>
              </a14:hiddenFill>
            </a:ext>
          </a:extLst>
        </p:spPr>
      </p:pic>
      <p:sp>
        <p:nvSpPr>
          <p:cNvPr id="33825" name="Text Box 33"/>
          <p:cNvSpPr txBox="1">
            <a:spLocks noChangeArrowheads="1"/>
          </p:cNvSpPr>
          <p:nvPr/>
        </p:nvSpPr>
        <p:spPr bwMode="auto">
          <a:xfrm>
            <a:off x="5848836" y="37826"/>
            <a:ext cx="4353059" cy="236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335" tIns="44168" rIns="88335" bIns="44168">
            <a:spAutoFit/>
          </a:bodyPr>
          <a:lstStyle/>
          <a:p>
            <a:pPr fontAlgn="base">
              <a:spcBef>
                <a:spcPct val="50000"/>
              </a:spcBef>
              <a:spcAft>
                <a:spcPct val="0"/>
              </a:spcAft>
            </a:pPr>
            <a:r>
              <a:rPr lang="de-DE" sz="3087" b="1" dirty="0">
                <a:solidFill>
                  <a:srgbClr val="C00000"/>
                </a:solidFill>
              </a:rPr>
              <a:t>Baltic Earth </a:t>
            </a:r>
            <a:r>
              <a:rPr lang="de-DE" sz="3087" b="1" dirty="0" err="1">
                <a:solidFill>
                  <a:srgbClr val="C00000"/>
                </a:solidFill>
              </a:rPr>
              <a:t>Conferences</a:t>
            </a:r>
            <a:r>
              <a:rPr lang="de-DE" sz="3087" b="1" dirty="0">
                <a:solidFill>
                  <a:srgbClr val="000000"/>
                </a:solidFill>
              </a:rPr>
              <a:t/>
            </a:r>
            <a:br>
              <a:rPr lang="de-DE" sz="3087" b="1" dirty="0">
                <a:solidFill>
                  <a:srgbClr val="000000"/>
                </a:solidFill>
              </a:rPr>
            </a:br>
            <a:r>
              <a:rPr lang="de-DE" sz="3087" b="1" dirty="0" err="1">
                <a:solidFill>
                  <a:srgbClr val="7030A0"/>
                </a:solidFill>
              </a:rPr>
              <a:t>Conferences</a:t>
            </a:r>
            <a:r>
              <a:rPr lang="de-DE" sz="3087" b="1" dirty="0">
                <a:solidFill>
                  <a:srgbClr val="7030A0"/>
                </a:solidFill>
              </a:rPr>
              <a:t/>
            </a:r>
            <a:br>
              <a:rPr lang="de-DE" sz="3087" b="1" dirty="0">
                <a:solidFill>
                  <a:srgbClr val="7030A0"/>
                </a:solidFill>
              </a:rPr>
            </a:br>
            <a:r>
              <a:rPr lang="de-DE" sz="3087" b="1" dirty="0">
                <a:solidFill>
                  <a:srgbClr val="00B0F0"/>
                </a:solidFill>
              </a:rPr>
              <a:t>Workshops </a:t>
            </a:r>
            <a:r>
              <a:rPr lang="de-DE" sz="3087" b="1" dirty="0" err="1">
                <a:solidFill>
                  <a:srgbClr val="00B0F0"/>
                </a:solidFill>
              </a:rPr>
              <a:t>and</a:t>
            </a:r>
            <a:r>
              <a:rPr lang="de-DE" sz="3087" b="1" dirty="0">
                <a:solidFill>
                  <a:srgbClr val="00B0F0"/>
                </a:solidFill>
              </a:rPr>
              <a:t> Seminars</a:t>
            </a:r>
            <a:r>
              <a:rPr lang="de-DE" sz="3087" b="1" dirty="0">
                <a:solidFill>
                  <a:schemeClr val="accent1"/>
                </a:solidFill>
              </a:rPr>
              <a:t/>
            </a:r>
            <a:br>
              <a:rPr lang="de-DE" sz="3087" b="1" dirty="0">
                <a:solidFill>
                  <a:schemeClr val="accent1"/>
                </a:solidFill>
              </a:rPr>
            </a:br>
            <a:r>
              <a:rPr lang="de-DE" sz="3087" b="1">
                <a:solidFill>
                  <a:srgbClr val="00B050"/>
                </a:solidFill>
              </a:rPr>
              <a:t>Summer Schools</a:t>
            </a:r>
            <a:endParaRPr lang="de-DE" sz="3087" b="1" dirty="0">
              <a:solidFill>
                <a:srgbClr val="00B050"/>
              </a:solidFill>
            </a:endParaRPr>
          </a:p>
        </p:txBody>
      </p:sp>
      <p:sp>
        <p:nvSpPr>
          <p:cNvPr id="49" name="Text Box 51"/>
          <p:cNvSpPr txBox="1">
            <a:spLocks noChangeArrowheads="1"/>
          </p:cNvSpPr>
          <p:nvPr/>
        </p:nvSpPr>
        <p:spPr bwMode="auto">
          <a:xfrm>
            <a:off x="5150138" y="5762808"/>
            <a:ext cx="2755377" cy="76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764" b="1" dirty="0">
                <a:latin typeface="Candara" panose="020E0502030303020204" pitchFamily="34" charset="0"/>
              </a:rPr>
              <a:t>1</a:t>
            </a:r>
            <a:r>
              <a:rPr lang="de-DE" sz="1764" b="1" baseline="30000" dirty="0">
                <a:latin typeface="Candara" panose="020E0502030303020204" pitchFamily="34" charset="0"/>
              </a:rPr>
              <a:t>st</a:t>
            </a:r>
            <a:r>
              <a:rPr lang="de-DE" sz="1764" b="1" dirty="0">
                <a:latin typeface="Candara" panose="020E0502030303020204" pitchFamily="34" charset="0"/>
              </a:rPr>
              <a:t> Baltic Earth Conference</a:t>
            </a:r>
            <a:br>
              <a:rPr lang="de-DE" sz="1764" b="1" dirty="0">
                <a:latin typeface="Candara" panose="020E0502030303020204" pitchFamily="34" charset="0"/>
              </a:rPr>
            </a:br>
            <a:r>
              <a:rPr lang="de-DE" sz="1764" b="1" dirty="0">
                <a:latin typeface="Candara" panose="020E0502030303020204" pitchFamily="34" charset="0"/>
              </a:rPr>
              <a:t>Nida, </a:t>
            </a:r>
            <a:r>
              <a:rPr lang="de-DE" sz="1764" b="1" dirty="0" err="1">
                <a:latin typeface="Candara" panose="020E0502030303020204" pitchFamily="34" charset="0"/>
              </a:rPr>
              <a:t>Lithuania</a:t>
            </a:r>
            <a:r>
              <a:rPr lang="de-DE" sz="1764" b="1">
                <a:latin typeface="Candara" panose="020E0502030303020204" pitchFamily="34" charset="0"/>
              </a:rPr>
              <a:t>, June 2016</a:t>
            </a:r>
            <a:endParaRPr lang="de-DE" sz="1764" b="1" dirty="0">
              <a:latin typeface="Candara" panose="020E0502030303020204" pitchFamily="34" charset="0"/>
            </a:endParaRPr>
          </a:p>
        </p:txBody>
      </p:sp>
      <p:sp>
        <p:nvSpPr>
          <p:cNvPr id="2" name="Ellipse 1"/>
          <p:cNvSpPr/>
          <p:nvPr/>
        </p:nvSpPr>
        <p:spPr bwMode="auto">
          <a:xfrm>
            <a:off x="2012230" y="5209690"/>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1" name="Ellipse 50"/>
          <p:cNvSpPr/>
          <p:nvPr/>
        </p:nvSpPr>
        <p:spPr bwMode="auto">
          <a:xfrm>
            <a:off x="2488583" y="6370653"/>
            <a:ext cx="238176" cy="238176"/>
          </a:xfrm>
          <a:prstGeom prst="ellipse">
            <a:avLst/>
          </a:prstGeom>
          <a:solidFill>
            <a:srgbClr val="7030A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4" name="Ellipse 53"/>
          <p:cNvSpPr/>
          <p:nvPr/>
        </p:nvSpPr>
        <p:spPr bwMode="auto">
          <a:xfrm>
            <a:off x="662563" y="6132476"/>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5" name="Ellipse 54"/>
          <p:cNvSpPr/>
          <p:nvPr/>
        </p:nvSpPr>
        <p:spPr bwMode="auto">
          <a:xfrm>
            <a:off x="3582568" y="459395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6" name="Ellipse 55"/>
          <p:cNvSpPr/>
          <p:nvPr/>
        </p:nvSpPr>
        <p:spPr bwMode="auto">
          <a:xfrm>
            <a:off x="6123428"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8" name="Ellipse 57"/>
          <p:cNvSpPr/>
          <p:nvPr/>
        </p:nvSpPr>
        <p:spPr bwMode="auto">
          <a:xfrm>
            <a:off x="1794014" y="52096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59" name="Ellipse 58"/>
          <p:cNvSpPr/>
          <p:nvPr/>
        </p:nvSpPr>
        <p:spPr bwMode="auto">
          <a:xfrm>
            <a:off x="6242516" y="334492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0" name="Ellipse 59"/>
          <p:cNvSpPr/>
          <p:nvPr/>
        </p:nvSpPr>
        <p:spPr bwMode="auto">
          <a:xfrm>
            <a:off x="662563" y="7203998"/>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61" name="Ellipse 60"/>
          <p:cNvSpPr/>
          <p:nvPr/>
        </p:nvSpPr>
        <p:spPr bwMode="auto">
          <a:xfrm>
            <a:off x="662563" y="6807037"/>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2" name="Ellipse 21"/>
          <p:cNvSpPr/>
          <p:nvPr/>
        </p:nvSpPr>
        <p:spPr bwMode="auto">
          <a:xfrm>
            <a:off x="3820744" y="3744120"/>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3" name="Ellipse 22"/>
          <p:cNvSpPr/>
          <p:nvPr/>
        </p:nvSpPr>
        <p:spPr bwMode="auto">
          <a:xfrm>
            <a:off x="3820744" y="361521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4" name="Ellipse 23"/>
          <p:cNvSpPr/>
          <p:nvPr/>
        </p:nvSpPr>
        <p:spPr bwMode="auto">
          <a:xfrm>
            <a:off x="5321385" y="3876396"/>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5" name="Ellipse 24"/>
          <p:cNvSpPr/>
          <p:nvPr/>
        </p:nvSpPr>
        <p:spPr bwMode="auto">
          <a:xfrm>
            <a:off x="6480692" y="3843699"/>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29" name="Ellipse 28"/>
          <p:cNvSpPr/>
          <p:nvPr/>
        </p:nvSpPr>
        <p:spPr bwMode="auto">
          <a:xfrm>
            <a:off x="1555837" y="6053889"/>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0" name="Text Box 51"/>
          <p:cNvSpPr txBox="1">
            <a:spLocks noChangeArrowheads="1"/>
          </p:cNvSpPr>
          <p:nvPr/>
        </p:nvSpPr>
        <p:spPr bwMode="auto">
          <a:xfrm>
            <a:off x="605559" y="4380315"/>
            <a:ext cx="2817445" cy="6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544" b="1">
                <a:latin typeface="Candara" panose="020E0502030303020204" pitchFamily="34" charset="0"/>
              </a:rPr>
              <a:t>2</a:t>
            </a:r>
            <a:r>
              <a:rPr lang="de-DE" sz="1544" b="1" baseline="30000">
                <a:latin typeface="Candara" panose="020E0502030303020204" pitchFamily="34" charset="0"/>
              </a:rPr>
              <a:t>nd</a:t>
            </a:r>
            <a:r>
              <a:rPr lang="de-DE" sz="1544" b="1">
                <a:latin typeface="Candara" panose="020E0502030303020204" pitchFamily="34" charset="0"/>
              </a:rPr>
              <a:t> </a:t>
            </a:r>
            <a:r>
              <a:rPr lang="de-DE" sz="1544" b="1" dirty="0">
                <a:latin typeface="Candara" panose="020E0502030303020204" pitchFamily="34" charset="0"/>
              </a:rPr>
              <a:t>Baltic Earth Conference</a:t>
            </a:r>
            <a:r>
              <a:rPr lang="de-DE" sz="1544" b="1">
                <a:latin typeface="Candara" panose="020E0502030303020204" pitchFamily="34" charset="0"/>
              </a:rPr>
              <a:t/>
            </a:r>
            <a:br>
              <a:rPr lang="de-DE" sz="1544" b="1">
                <a:latin typeface="Candara" panose="020E0502030303020204" pitchFamily="34" charset="0"/>
              </a:rPr>
            </a:br>
            <a:r>
              <a:rPr lang="de-DE" sz="1544" b="1">
                <a:latin typeface="Candara" panose="020E0502030303020204" pitchFamily="34" charset="0"/>
              </a:rPr>
              <a:t>Helsingør, Denmark, June 2018</a:t>
            </a:r>
            <a:endParaRPr lang="de-DE" sz="1544" b="1" dirty="0">
              <a:latin typeface="Candara" panose="020E0502030303020204" pitchFamily="34" charset="0"/>
            </a:endParaRPr>
          </a:p>
        </p:txBody>
      </p:sp>
      <p:sp>
        <p:nvSpPr>
          <p:cNvPr id="31" name="Text Box 51"/>
          <p:cNvSpPr txBox="1">
            <a:spLocks noChangeArrowheads="1"/>
          </p:cNvSpPr>
          <p:nvPr/>
        </p:nvSpPr>
        <p:spPr bwMode="auto">
          <a:xfrm>
            <a:off x="900739" y="7203997"/>
            <a:ext cx="1971509"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Rome, Italy, Nov 2015 HyMex</a:t>
            </a:r>
            <a:endParaRPr lang="de-DE" sz="1103" b="1" dirty="0">
              <a:latin typeface="Candara" panose="020E0502030303020204" pitchFamily="34" charset="0"/>
            </a:endParaRPr>
          </a:p>
        </p:txBody>
      </p:sp>
      <p:sp>
        <p:nvSpPr>
          <p:cNvPr id="32" name="Text Box 51"/>
          <p:cNvSpPr txBox="1">
            <a:spLocks noChangeArrowheads="1"/>
          </p:cNvSpPr>
          <p:nvPr/>
        </p:nvSpPr>
        <p:spPr bwMode="auto">
          <a:xfrm>
            <a:off x="900739" y="6807037"/>
            <a:ext cx="2598282" cy="319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Vienna, Austria, Apr 2015, Apr 2016 EGU</a:t>
            </a:r>
            <a:endParaRPr lang="de-DE" sz="1103" b="1" dirty="0">
              <a:latin typeface="Candara" panose="020E0502030303020204" pitchFamily="34" charset="0"/>
            </a:endParaRPr>
          </a:p>
        </p:txBody>
      </p:sp>
      <p:sp>
        <p:nvSpPr>
          <p:cNvPr id="33" name="Text Box 51"/>
          <p:cNvSpPr txBox="1">
            <a:spLocks noChangeArrowheads="1"/>
          </p:cNvSpPr>
          <p:nvPr/>
        </p:nvSpPr>
        <p:spPr bwMode="auto">
          <a:xfrm>
            <a:off x="503475" y="6347918"/>
            <a:ext cx="1974715" cy="52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002" tIns="57501" rIns="115002" bIns="57501">
            <a:spAutoFit/>
          </a:bodyPr>
          <a:lstStyle/>
          <a:p>
            <a:pPr fontAlgn="base">
              <a:spcBef>
                <a:spcPct val="0"/>
              </a:spcBef>
              <a:spcAft>
                <a:spcPct val="0"/>
              </a:spcAft>
            </a:pPr>
            <a:r>
              <a:rPr lang="de-DE" sz="1103" b="1">
                <a:latin typeface="Candara" panose="020E0502030303020204" pitchFamily="34" charset="0"/>
              </a:rPr>
              <a:t>Hamburg, Germany</a:t>
            </a:r>
            <a:br>
              <a:rPr lang="de-DE" sz="1103" b="1">
                <a:latin typeface="Candara" panose="020E0502030303020204" pitchFamily="34" charset="0"/>
              </a:rPr>
            </a:br>
            <a:r>
              <a:rPr lang="de-DE" sz="1103" b="1">
                <a:latin typeface="Candara" panose="020E0502030303020204" pitchFamily="34" charset="0"/>
              </a:rPr>
              <a:t>May 2014, Mar 2015, Sep 2016</a:t>
            </a:r>
            <a:endParaRPr lang="de-DE" sz="1103" b="1" dirty="0">
              <a:latin typeface="Candara" panose="020E0502030303020204" pitchFamily="34" charset="0"/>
            </a:endParaRPr>
          </a:p>
        </p:txBody>
      </p:sp>
      <p:sp>
        <p:nvSpPr>
          <p:cNvPr id="34" name="Ellipse 33"/>
          <p:cNvSpPr/>
          <p:nvPr/>
        </p:nvSpPr>
        <p:spPr bwMode="auto">
          <a:xfrm>
            <a:off x="4632171" y="585416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5" name="Ellipse 34"/>
          <p:cNvSpPr/>
          <p:nvPr/>
        </p:nvSpPr>
        <p:spPr bwMode="auto">
          <a:xfrm>
            <a:off x="1934348" y="4971514"/>
            <a:ext cx="238176" cy="238176"/>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6" name="Ellipse 35"/>
          <p:cNvSpPr/>
          <p:nvPr/>
        </p:nvSpPr>
        <p:spPr bwMode="auto">
          <a:xfrm>
            <a:off x="6244241" y="2863490"/>
            <a:ext cx="238176" cy="238176"/>
          </a:xfrm>
          <a:prstGeom prst="ellipse">
            <a:avLst/>
          </a:prstGeom>
          <a:solidFill>
            <a:schemeClr val="accent1"/>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37" name="Ellipse 36"/>
          <p:cNvSpPr/>
          <p:nvPr/>
        </p:nvSpPr>
        <p:spPr bwMode="auto">
          <a:xfrm>
            <a:off x="3939832" y="3681778"/>
            <a:ext cx="238176" cy="238176"/>
          </a:xfrm>
          <a:prstGeom prst="ellipse">
            <a:avLst/>
          </a:prstGeom>
          <a:solidFill>
            <a:srgbClr val="00B050"/>
          </a:solidFill>
          <a:ln w="12700"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pic>
        <p:nvPicPr>
          <p:cNvPr id="38" name="Picture 2" descr="V:\Baltic Earth\Logos\HZG\HZG_4C_mitZusatz in 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7863" y="7293310"/>
            <a:ext cx="1047783" cy="2679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320" y="5813318"/>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94062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66892" y="1692399"/>
            <a:ext cx="1802096" cy="418128"/>
          </a:xfrm>
          <a:prstGeom prst="rect">
            <a:avLst/>
          </a:prstGeom>
        </p:spPr>
        <p:txBody>
          <a:bodyPr wrap="none">
            <a:spAutoFit/>
          </a:bodyPr>
          <a:lstStyle/>
          <a:p>
            <a:pPr>
              <a:spcAft>
                <a:spcPts val="580"/>
              </a:spcAft>
            </a:pPr>
            <a:r>
              <a:rPr lang="en-US" sz="1764" b="1" kern="0" dirty="0">
                <a:solidFill>
                  <a:srgbClr val="000000"/>
                </a:solidFill>
                <a:latin typeface="Candara" pitchFamily="34" charset="0"/>
                <a:cs typeface="Times New Roman" pitchFamily="18" charset="0"/>
              </a:rPr>
              <a:t>Summer Schools</a:t>
            </a:r>
          </a:p>
        </p:txBody>
      </p:sp>
      <p:sp>
        <p:nvSpPr>
          <p:cNvPr id="4" name="Rechteck 3"/>
          <p:cNvSpPr/>
          <p:nvPr/>
        </p:nvSpPr>
        <p:spPr>
          <a:xfrm>
            <a:off x="666891" y="2789598"/>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66891" y="4262165"/>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74466" y="5431704"/>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984" y="436153"/>
            <a:ext cx="2539436" cy="691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C:\Users\reckerma\AppData\Local\Temp\nupwmjxq.rx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832" y="436153"/>
            <a:ext cx="3047268" cy="6555467"/>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38588" y="7293310"/>
            <a:ext cx="1824517" cy="21419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8" name="Grafik 7"/>
          <p:cNvPicPr>
            <a:picLocks noChangeAspect="1"/>
          </p:cNvPicPr>
          <p:nvPr/>
        </p:nvPicPr>
        <p:blipFill>
          <a:blip r:embed="rId5"/>
          <a:stretch>
            <a:fillRect/>
          </a:stretch>
        </p:blipFill>
        <p:spPr>
          <a:xfrm>
            <a:off x="3595850" y="1029215"/>
            <a:ext cx="5950212" cy="5962405"/>
          </a:xfrm>
          <a:prstGeom prst="rect">
            <a:avLst/>
          </a:prstGeom>
        </p:spPr>
      </p:pic>
      <p:pic>
        <p:nvPicPr>
          <p:cNvPr id="10" name="Grafik 9"/>
          <p:cNvPicPr>
            <a:picLocks noChangeAspect="1"/>
          </p:cNvPicPr>
          <p:nvPr/>
        </p:nvPicPr>
        <p:blipFill>
          <a:blip r:embed="rId6"/>
          <a:stretch>
            <a:fillRect/>
          </a:stretch>
        </p:blipFill>
        <p:spPr>
          <a:xfrm>
            <a:off x="3084385" y="1147913"/>
            <a:ext cx="6973141" cy="5243704"/>
          </a:xfrm>
          <a:prstGeom prst="rect">
            <a:avLst/>
          </a:prstGeom>
        </p:spPr>
      </p:pic>
      <p:pic>
        <p:nvPicPr>
          <p:cNvPr id="2" name="Grafik 1"/>
          <p:cNvPicPr>
            <a:picLocks noChangeAspect="1"/>
          </p:cNvPicPr>
          <p:nvPr/>
        </p:nvPicPr>
        <p:blipFill>
          <a:blip r:embed="rId7"/>
          <a:stretch>
            <a:fillRect/>
          </a:stretch>
        </p:blipFill>
        <p:spPr>
          <a:xfrm>
            <a:off x="3084385" y="1983023"/>
            <a:ext cx="6517593" cy="4054787"/>
          </a:xfrm>
          <a:prstGeom prst="rect">
            <a:avLst/>
          </a:prstGeom>
        </p:spPr>
      </p:pic>
    </p:spTree>
    <p:extLst>
      <p:ext uri="{BB962C8B-B14F-4D97-AF65-F5344CB8AC3E}">
        <p14:creationId xmlns:p14="http://schemas.microsoft.com/office/powerpoint/2010/main" val="194145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23773" y="1858937"/>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23772" y="2956136"/>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23772" y="4428703"/>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31347" y="5598242"/>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6" name="Picture 2" descr="C:\Users\reckerma\AppData\Local\Temp\vuqd24cr.w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540" y="2880852"/>
            <a:ext cx="5186882" cy="2640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786" y="5643624"/>
            <a:ext cx="5924109" cy="1892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C:\Users\reckerma\AppData\Local\Temp\yvozye3p.x0j.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599" y="316008"/>
            <a:ext cx="5504450" cy="2461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hteck 12"/>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910153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90030" y="1931961"/>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9" y="3029160"/>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690029" y="4501727"/>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4" y="5671266"/>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6148" name="Picture 4" descr="C:\Users\reckerma\AppData\Local\Temp\qji2tju2.ky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2802233" cy="65609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50" name="Picture 6" descr="C:\Users\reckerma\AppData\Local\Temp\jtdpjn1o.dh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191" y="468710"/>
            <a:ext cx="2887982" cy="65320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913560"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2" name="Textfeld 1"/>
          <p:cNvSpPr txBox="1"/>
          <p:nvPr/>
        </p:nvSpPr>
        <p:spPr>
          <a:xfrm rot="20442244">
            <a:off x="6069563" y="3315824"/>
            <a:ext cx="3965845" cy="1421928"/>
          </a:xfrm>
          <a:prstGeom prst="rect">
            <a:avLst/>
          </a:prstGeom>
          <a:solidFill>
            <a:schemeClr val="bg1"/>
          </a:solidFill>
          <a:ln>
            <a:solidFill>
              <a:schemeClr val="tx1"/>
            </a:solidFill>
          </a:ln>
        </p:spPr>
        <p:txBody>
          <a:bodyPr wrap="square" rtlCol="0">
            <a:spAutoFit/>
          </a:bodyPr>
          <a:lstStyle/>
          <a:p>
            <a:pPr algn="ctr"/>
            <a:r>
              <a:rPr lang="de-DE" sz="1800" b="1" dirty="0" smtClean="0">
                <a:solidFill>
                  <a:srgbClr val="C00000"/>
                </a:solidFill>
              </a:rPr>
              <a:t>Baltic Earth-</a:t>
            </a:r>
            <a:r>
              <a:rPr lang="de-DE" sz="1800" b="1" dirty="0" err="1" smtClean="0">
                <a:solidFill>
                  <a:srgbClr val="C00000"/>
                </a:solidFill>
              </a:rPr>
              <a:t>MedCORDEX</a:t>
            </a:r>
            <a:r>
              <a:rPr lang="de-DE" sz="1800" b="1" dirty="0" smtClean="0">
                <a:solidFill>
                  <a:srgbClr val="C00000"/>
                </a:solidFill>
              </a:rPr>
              <a:t> Workshop on Regional </a:t>
            </a:r>
            <a:r>
              <a:rPr lang="de-DE" sz="1800" b="1" dirty="0" err="1" smtClean="0">
                <a:solidFill>
                  <a:srgbClr val="C00000"/>
                </a:solidFill>
              </a:rPr>
              <a:t>Coupled</a:t>
            </a:r>
            <a:r>
              <a:rPr lang="de-DE" sz="1800" b="1" dirty="0" smtClean="0">
                <a:solidFill>
                  <a:srgbClr val="C00000"/>
                </a:solidFill>
              </a:rPr>
              <a:t> </a:t>
            </a:r>
            <a:r>
              <a:rPr lang="de-DE" sz="1800" b="1" dirty="0" err="1" smtClean="0">
                <a:solidFill>
                  <a:srgbClr val="C00000"/>
                </a:solidFill>
              </a:rPr>
              <a:t>Modelling</a:t>
            </a:r>
            <a:endParaRPr lang="de-DE" sz="1800" b="1" dirty="0">
              <a:solidFill>
                <a:srgbClr val="C00000"/>
              </a:solidFill>
            </a:endParaRPr>
          </a:p>
          <a:p>
            <a:pPr algn="ctr"/>
            <a:r>
              <a:rPr lang="de-DE" sz="1800" b="1" dirty="0" smtClean="0">
                <a:solidFill>
                  <a:schemeClr val="accent1"/>
                </a:solidFill>
              </a:rPr>
              <a:t>Mallorca, Spain</a:t>
            </a:r>
          </a:p>
          <a:p>
            <a:pPr algn="ctr"/>
            <a:r>
              <a:rPr lang="de-DE" sz="1800" b="1" dirty="0" smtClean="0">
                <a:solidFill>
                  <a:srgbClr val="008000"/>
                </a:solidFill>
              </a:rPr>
              <a:t>March 2018</a:t>
            </a:r>
            <a:endParaRPr lang="de-DE" sz="1800" b="1" dirty="0">
              <a:solidFill>
                <a:srgbClr val="008000"/>
              </a:solidFill>
            </a:endParaRPr>
          </a:p>
        </p:txBody>
      </p:sp>
    </p:spTree>
    <p:extLst>
      <p:ext uri="{BB962C8B-B14F-4D97-AF65-F5344CB8AC3E}">
        <p14:creationId xmlns:p14="http://schemas.microsoft.com/office/powerpoint/2010/main" val="25278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1077" y="286483"/>
            <a:ext cx="671683" cy="70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2484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24848" y="2938725"/>
            <a:ext cx="2520421" cy="743922"/>
          </a:xfrm>
          <a:prstGeom prst="rect">
            <a:avLst/>
          </a:prstGeom>
        </p:spPr>
        <p:txBody>
          <a:bodyPr>
            <a:spAutoFit/>
          </a:bodyPr>
          <a:lstStyle/>
          <a:p>
            <a:pPr>
              <a:spcAft>
                <a:spcPts val="580"/>
              </a:spcAft>
            </a:pPr>
            <a:r>
              <a:rPr lang="en-US" sz="1764" b="1" kern="0" dirty="0">
                <a:latin typeface="Candara" pitchFamily="34" charset="0"/>
                <a:cs typeface="Times New Roman" pitchFamily="18" charset="0"/>
              </a:rPr>
              <a:t>Workshops and Seminars</a:t>
            </a:r>
          </a:p>
        </p:txBody>
      </p:sp>
      <p:sp>
        <p:nvSpPr>
          <p:cNvPr id="5" name="Rechteck 4"/>
          <p:cNvSpPr/>
          <p:nvPr/>
        </p:nvSpPr>
        <p:spPr>
          <a:xfrm>
            <a:off x="524848" y="4411292"/>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3242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10" name="Picture 19" descr="Logo_Signature_Cover_PP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64"/>
          <a:stretch/>
        </p:blipFill>
        <p:spPr bwMode="auto">
          <a:xfrm>
            <a:off x="8715888" y="1669352"/>
            <a:ext cx="2101057" cy="107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111" y="995490"/>
            <a:ext cx="5196130" cy="175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696" y="995489"/>
            <a:ext cx="2338445" cy="175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ieren 1"/>
          <p:cNvGrpSpPr/>
          <p:nvPr/>
        </p:nvGrpSpPr>
        <p:grpSpPr>
          <a:xfrm>
            <a:off x="2799756" y="2836315"/>
            <a:ext cx="4608512" cy="1993105"/>
            <a:chOff x="2261943" y="3436522"/>
            <a:chExt cx="6840071" cy="3395464"/>
          </a:xfrm>
        </p:grpSpPr>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4078" y="3436522"/>
              <a:ext cx="2400456" cy="33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9872" y="6484240"/>
              <a:ext cx="674109"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descr="V:\Baltic Earth\Baltic Earth\Corporate\Logo\Final\png\BalticEarthMain_logo_transp.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1943" y="3436522"/>
              <a:ext cx="528500" cy="632194"/>
            </a:xfrm>
            <a:prstGeom prst="rect">
              <a:avLst/>
            </a:prstGeom>
            <a:noFill/>
            <a:extLst>
              <a:ext uri="{909E8E84-426E-40DD-AFC4-6F175D3DCCD1}">
                <a14:hiddenFill xmlns:a14="http://schemas.microsoft.com/office/drawing/2010/main">
                  <a:solidFill>
                    <a:srgbClr val="FFFFFF"/>
                  </a:solidFill>
                </a14:hiddenFill>
              </a:ext>
            </a:extLst>
          </p:spPr>
        </p:pic>
        <p:sp>
          <p:nvSpPr>
            <p:cNvPr id="23" name="Platshållare för innehåll 2"/>
            <p:cNvSpPr txBox="1">
              <a:spLocks/>
            </p:cNvSpPr>
            <p:nvPr/>
          </p:nvSpPr>
          <p:spPr>
            <a:xfrm>
              <a:off x="4860032" y="3436522"/>
              <a:ext cx="4241982" cy="301681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en-US" sz="1400" kern="0" dirty="0">
                  <a:solidFill>
                    <a:srgbClr val="7030A0"/>
                  </a:solidFill>
                  <a:cs typeface="Times New Roman" pitchFamily="18" charset="0"/>
                </a:rPr>
                <a:t>Joint Baltic Earth-ESA Workshop on</a:t>
              </a:r>
            </a:p>
            <a:p>
              <a:pPr marL="0" indent="0">
                <a:spcAft>
                  <a:spcPts val="580"/>
                </a:spcAft>
                <a:tabLst/>
              </a:pPr>
              <a:r>
                <a:rPr lang="en-US" sz="1400" b="1" kern="0" dirty="0">
                  <a:solidFill>
                    <a:srgbClr val="7030A0"/>
                  </a:solidFill>
                  <a:cs typeface="Times New Roman" pitchFamily="18" charset="0"/>
                </a:rPr>
                <a:t>Remote Sensing applications </a:t>
              </a:r>
              <a:br>
                <a:rPr lang="en-US" sz="1400" b="1" kern="0" dirty="0">
                  <a:solidFill>
                    <a:srgbClr val="7030A0"/>
                  </a:solidFill>
                  <a:cs typeface="Times New Roman" pitchFamily="18" charset="0"/>
                </a:rPr>
              </a:br>
              <a:r>
                <a:rPr lang="en-US" sz="1400" b="1" kern="0" dirty="0">
                  <a:solidFill>
                    <a:srgbClr val="7030A0"/>
                  </a:solidFill>
                  <a:cs typeface="Times New Roman" pitchFamily="18" charset="0"/>
                </a:rPr>
                <a:t>in the Baltic Sea region</a:t>
              </a:r>
            </a:p>
            <a:p>
              <a:pPr marL="0" indent="0">
                <a:spcAft>
                  <a:spcPts val="580"/>
                </a:spcAft>
                <a:tabLst/>
              </a:pPr>
              <a:r>
                <a:rPr lang="en-US" sz="1400" kern="0" dirty="0">
                  <a:solidFill>
                    <a:srgbClr val="7030A0"/>
                  </a:solidFill>
                  <a:cs typeface="Times New Roman" pitchFamily="18" charset="0"/>
                </a:rPr>
                <a:t>Helsinki, Finland</a:t>
              </a:r>
            </a:p>
            <a:p>
              <a:pPr marL="0" indent="0">
                <a:spcAft>
                  <a:spcPts val="580"/>
                </a:spcAft>
                <a:tabLst/>
              </a:pPr>
              <a:r>
                <a:rPr lang="en-US" sz="1400" b="1" kern="0" dirty="0">
                  <a:solidFill>
                    <a:srgbClr val="7030A0"/>
                  </a:solidFill>
                  <a:cs typeface="Times New Roman" pitchFamily="18" charset="0"/>
                </a:rPr>
                <a:t>29-31 March 2017</a:t>
              </a:r>
            </a:p>
            <a:p>
              <a:pPr marL="0" indent="0">
                <a:spcAft>
                  <a:spcPts val="580"/>
                </a:spcAft>
                <a:tabLst/>
              </a:pPr>
              <a:endParaRPr lang="en-US" sz="1764" kern="0" dirty="0">
                <a:solidFill>
                  <a:srgbClr val="7030A0"/>
                </a:solidFill>
                <a:cs typeface="Times New Roman" pitchFamily="18" charset="0"/>
              </a:endParaRPr>
            </a:p>
          </p:txBody>
        </p:sp>
      </p:grpSp>
      <p:sp>
        <p:nvSpPr>
          <p:cNvPr id="17" name="Rechteck 16"/>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3" name="Gruppieren 12"/>
          <p:cNvGrpSpPr/>
          <p:nvPr/>
        </p:nvGrpSpPr>
        <p:grpSpPr>
          <a:xfrm>
            <a:off x="4070368" y="4603753"/>
            <a:ext cx="4698984" cy="2238839"/>
            <a:chOff x="4070368" y="4603753"/>
            <a:chExt cx="4698984" cy="2238839"/>
          </a:xfrm>
        </p:grpSpPr>
        <p:pic>
          <p:nvPicPr>
            <p:cNvPr id="7" name="Grafik 6"/>
            <p:cNvPicPr>
              <a:picLocks noChangeAspect="1"/>
            </p:cNvPicPr>
            <p:nvPr/>
          </p:nvPicPr>
          <p:blipFill>
            <a:blip r:embed="rId10"/>
            <a:stretch>
              <a:fillRect/>
            </a:stretch>
          </p:blipFill>
          <p:spPr>
            <a:xfrm>
              <a:off x="7331077" y="4603753"/>
              <a:ext cx="1438275" cy="1438275"/>
            </a:xfrm>
            <a:prstGeom prst="rect">
              <a:avLst/>
            </a:prstGeom>
          </p:spPr>
        </p:pic>
        <p:pic>
          <p:nvPicPr>
            <p:cNvPr id="8" name="Grafik 7"/>
            <p:cNvPicPr>
              <a:picLocks noChangeAspect="1"/>
            </p:cNvPicPr>
            <p:nvPr/>
          </p:nvPicPr>
          <p:blipFill>
            <a:blip r:embed="rId11"/>
            <a:stretch>
              <a:fillRect/>
            </a:stretch>
          </p:blipFill>
          <p:spPr>
            <a:xfrm>
              <a:off x="7331077" y="6109167"/>
              <a:ext cx="1438275" cy="733425"/>
            </a:xfrm>
            <a:prstGeom prst="rect">
              <a:avLst/>
            </a:prstGeom>
          </p:spPr>
        </p:pic>
        <p:sp>
          <p:nvSpPr>
            <p:cNvPr id="12" name="Textfeld 11"/>
            <p:cNvSpPr txBox="1"/>
            <p:nvPr/>
          </p:nvSpPr>
          <p:spPr>
            <a:xfrm>
              <a:off x="4070368" y="5641489"/>
              <a:ext cx="2952328" cy="683264"/>
            </a:xfrm>
            <a:prstGeom prst="rect">
              <a:avLst/>
            </a:prstGeom>
            <a:noFill/>
          </p:spPr>
          <p:txBody>
            <a:bodyPr wrap="square" rtlCol="0">
              <a:spAutoFit/>
            </a:bodyPr>
            <a:lstStyle/>
            <a:p>
              <a:r>
                <a:rPr lang="de-DE" dirty="0" err="1" smtClean="0"/>
                <a:t>Regularly</a:t>
              </a:r>
              <a:r>
                <a:rPr lang="de-DE" dirty="0" smtClean="0"/>
                <a:t> </a:t>
              </a:r>
              <a:r>
                <a:rPr lang="de-DE" dirty="0" err="1" smtClean="0"/>
                <a:t>organizing</a:t>
              </a:r>
              <a:r>
                <a:rPr lang="de-DE" dirty="0" smtClean="0"/>
                <a:t> </a:t>
              </a:r>
              <a:r>
                <a:rPr lang="de-DE" dirty="0" err="1" smtClean="0"/>
                <a:t>sessions</a:t>
              </a:r>
              <a:r>
                <a:rPr lang="de-DE" dirty="0" smtClean="0"/>
                <a:t> at large international </a:t>
              </a:r>
              <a:r>
                <a:rPr lang="de-DE" dirty="0" err="1" smtClean="0"/>
                <a:t>conferences</a:t>
              </a:r>
              <a:endParaRPr lang="de-DE" dirty="0"/>
            </a:p>
          </p:txBody>
        </p:sp>
      </p:grpSp>
    </p:spTree>
    <p:extLst>
      <p:ext uri="{BB962C8B-B14F-4D97-AF65-F5344CB8AC3E}">
        <p14:creationId xmlns:p14="http://schemas.microsoft.com/office/powerpoint/2010/main" val="2231139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619779" y="1841526"/>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19778" y="2938725"/>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19778" y="4411292"/>
            <a:ext cx="2735570" cy="418128"/>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Topical Conferences</a:t>
            </a:r>
          </a:p>
        </p:txBody>
      </p:sp>
      <p:sp>
        <p:nvSpPr>
          <p:cNvPr id="6" name="Rechteck 5"/>
          <p:cNvSpPr/>
          <p:nvPr/>
        </p:nvSpPr>
        <p:spPr>
          <a:xfrm>
            <a:off x="727353" y="5580831"/>
            <a:ext cx="2167333" cy="743922"/>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Baltic Earth Conferences</a:t>
            </a:r>
            <a:endParaRPr lang="en-US" sz="1764" kern="0" dirty="0">
              <a:solidFill>
                <a:schemeClr val="bg1">
                  <a:lumMod val="85000"/>
                </a:schemeClr>
              </a:solidFill>
              <a:latin typeface="Candara" pitchFamily="34" charset="0"/>
              <a:cs typeface="Times New Roman" pitchFamily="18" charset="0"/>
            </a:endParaRPr>
          </a:p>
        </p:txBody>
      </p:sp>
      <p:pic>
        <p:nvPicPr>
          <p:cNvPr id="5122" name="Picture 2" descr="C:\Users\reckerma\AppData\Local\Temp\gyi0v5kx.4w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896" y="342975"/>
            <a:ext cx="2802611" cy="67652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C:\Users\reckerma\AppData\Local\Temp\lkpeq0qo.4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760" y="342975"/>
            <a:ext cx="2724644" cy="6765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1" y="7293310"/>
            <a:ext cx="1850236"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963185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sp>
        <p:nvSpPr>
          <p:cNvPr id="3" name="Rechteck 2"/>
          <p:cNvSpPr/>
          <p:nvPr/>
        </p:nvSpPr>
        <p:spPr>
          <a:xfrm>
            <a:off x="582455" y="1913534"/>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582454" y="3010733"/>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582454" y="4483300"/>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690029" y="5652839"/>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4098" name="Picture 2" descr="C:\Users\reckerma\AppData\Local\Temp\abelttdo.j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598" y="468710"/>
            <a:ext cx="5256138" cy="680301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4059017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eckerma\AppData\Local\Temp\vemd0l3m.1e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287" y="86516"/>
            <a:ext cx="3733800" cy="7248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gray">
          <a:xfrm>
            <a:off x="690029" y="295618"/>
            <a:ext cx="4219455" cy="3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chemeClr val="accent1"/>
                </a:solidFill>
                <a:latin typeface="Candara" pitchFamily="34" charset="0"/>
              </a:rPr>
              <a:t>Events</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116" y="1481671"/>
            <a:ext cx="1242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690029" y="914640"/>
            <a:ext cx="1802096" cy="418128"/>
          </a:xfrm>
          <a:prstGeom prst="rect">
            <a:avLst/>
          </a:prstGeom>
        </p:spPr>
        <p:txBody>
          <a:bodyPr wrap="non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Summer Schools</a:t>
            </a:r>
          </a:p>
        </p:txBody>
      </p:sp>
      <p:sp>
        <p:nvSpPr>
          <p:cNvPr id="4" name="Rechteck 3"/>
          <p:cNvSpPr/>
          <p:nvPr/>
        </p:nvSpPr>
        <p:spPr>
          <a:xfrm>
            <a:off x="690028" y="2011839"/>
            <a:ext cx="2520421" cy="743922"/>
          </a:xfrm>
          <a:prstGeom prst="rect">
            <a:avLst/>
          </a:prstGeom>
        </p:spPr>
        <p:txBody>
          <a:bodyPr>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Workshops and Seminars</a:t>
            </a:r>
          </a:p>
        </p:txBody>
      </p:sp>
      <p:sp>
        <p:nvSpPr>
          <p:cNvPr id="5" name="Rechteck 4"/>
          <p:cNvSpPr/>
          <p:nvPr/>
        </p:nvSpPr>
        <p:spPr>
          <a:xfrm>
            <a:off x="690028" y="3484406"/>
            <a:ext cx="2735570" cy="418128"/>
          </a:xfrm>
          <a:prstGeom prst="rect">
            <a:avLst/>
          </a:prstGeom>
        </p:spPr>
        <p:txBody>
          <a:bodyPr wrap="square">
            <a:spAutoFit/>
          </a:bodyPr>
          <a:lstStyle/>
          <a:p>
            <a:pPr>
              <a:spcAft>
                <a:spcPts val="580"/>
              </a:spcAft>
            </a:pPr>
            <a:r>
              <a:rPr lang="en-US" sz="1764" b="1" kern="0" dirty="0">
                <a:solidFill>
                  <a:schemeClr val="bg1">
                    <a:lumMod val="85000"/>
                  </a:schemeClr>
                </a:solidFill>
                <a:latin typeface="Candara" pitchFamily="34" charset="0"/>
                <a:cs typeface="Times New Roman" pitchFamily="18" charset="0"/>
              </a:rPr>
              <a:t>Topical Conferences</a:t>
            </a:r>
          </a:p>
        </p:txBody>
      </p:sp>
      <p:sp>
        <p:nvSpPr>
          <p:cNvPr id="6" name="Rechteck 5"/>
          <p:cNvSpPr/>
          <p:nvPr/>
        </p:nvSpPr>
        <p:spPr>
          <a:xfrm>
            <a:off x="797603" y="4653945"/>
            <a:ext cx="2167333" cy="743922"/>
          </a:xfrm>
          <a:prstGeom prst="rect">
            <a:avLst/>
          </a:prstGeom>
        </p:spPr>
        <p:txBody>
          <a:bodyPr wrap="square">
            <a:spAutoFit/>
          </a:bodyPr>
          <a:lstStyle/>
          <a:p>
            <a:pPr>
              <a:spcAft>
                <a:spcPts val="580"/>
              </a:spcAft>
            </a:pPr>
            <a:r>
              <a:rPr lang="en-US" sz="1764" b="1" kern="0" dirty="0">
                <a:latin typeface="Candara" pitchFamily="34" charset="0"/>
                <a:cs typeface="Times New Roman" pitchFamily="18" charset="0"/>
              </a:rPr>
              <a:t>Baltic Earth Conferences</a:t>
            </a:r>
            <a:endParaRPr lang="en-US" sz="1764" kern="0" dirty="0">
              <a:latin typeface="Candara" pitchFamily="34" charset="0"/>
              <a:cs typeface="Times New Roman" pitchFamily="18"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71" y="14102"/>
            <a:ext cx="7428293" cy="742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e 6"/>
          <p:cNvSpPr/>
          <p:nvPr/>
        </p:nvSpPr>
        <p:spPr bwMode="auto">
          <a:xfrm>
            <a:off x="5348271" y="3060551"/>
            <a:ext cx="194939" cy="186519"/>
          </a:xfrm>
          <a:prstGeom prst="ellipse">
            <a:avLst/>
          </a:prstGeom>
          <a:solidFill>
            <a:srgbClr val="C00000"/>
          </a:solidFill>
          <a:ln w="3175" cap="flat" cmpd="sng" algn="ctr">
            <a:solidFill>
              <a:schemeClr val="tx1"/>
            </a:solidFill>
            <a:prstDash val="solid"/>
            <a:round/>
            <a:headEnd type="none" w="med" len="med"/>
            <a:tailEnd type="none" w="med" len="med"/>
          </a:ln>
          <a:effectLst/>
          <a:extLst/>
        </p:spPr>
        <p:txBody>
          <a:bodyPr vert="horz" wrap="none" lIns="99229" tIns="51599" rIns="99229" bIns="51599" numCol="1" rtlCol="0" anchor="ctr" anchorCtr="0" compatLnSpc="1">
            <a:prstTxWarp prst="textNoShape">
              <a:avLst/>
            </a:prstTxWarp>
          </a:bodyPr>
          <a:lstStyle/>
          <a:p>
            <a:pPr algn="ctr" defTabSz="1149894"/>
            <a:endParaRPr lang="de-DE" sz="1764">
              <a:latin typeface="Arial" charset="0"/>
            </a:endParaRPr>
          </a:p>
        </p:txBody>
      </p:sp>
      <p:sp>
        <p:nvSpPr>
          <p:cNvPr id="13" name="Rechteck 12"/>
          <p:cNvSpPr/>
          <p:nvPr/>
        </p:nvSpPr>
        <p:spPr bwMode="auto">
          <a:xfrm>
            <a:off x="4314270" y="7293310"/>
            <a:ext cx="2040541"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4" name="Rechteck 13"/>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1741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276208" y="305061"/>
            <a:ext cx="80761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Baltic Earth Science Plan </a:t>
            </a:r>
            <a:r>
              <a:rPr lang="en-US" sz="2800" b="1" kern="0" dirty="0">
                <a:solidFill>
                  <a:srgbClr val="000000"/>
                </a:solidFill>
                <a:latin typeface="Candara" pitchFamily="34" charset="0"/>
              </a:rPr>
              <a:t>and </a:t>
            </a:r>
            <a:r>
              <a:rPr lang="en-US" sz="2800" b="1" kern="0" dirty="0">
                <a:solidFill>
                  <a:srgbClr val="FF0000"/>
                </a:solidFill>
                <a:latin typeface="Candara" pitchFamily="34" charset="0"/>
              </a:rPr>
              <a:t>Grand Challenges</a:t>
            </a:r>
          </a:p>
        </p:txBody>
      </p:sp>
      <p:sp>
        <p:nvSpPr>
          <p:cNvPr id="10" name="Platshållare för innehåll 2"/>
          <p:cNvSpPr txBox="1">
            <a:spLocks/>
          </p:cNvSpPr>
          <p:nvPr/>
        </p:nvSpPr>
        <p:spPr>
          <a:xfrm>
            <a:off x="718679" y="1960164"/>
            <a:ext cx="9050706" cy="466693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Flexible science plan with a continuously on-going definition of core research questions which are identified to be key scientific issues, so-called “</a:t>
            </a:r>
            <a:r>
              <a:rPr lang="en-US" sz="2646" b="1" kern="0" dirty="0">
                <a:solidFill>
                  <a:srgbClr val="000000"/>
                </a:solidFill>
                <a:latin typeface="Calibri" panose="020F0502020204030204" pitchFamily="34" charset="0"/>
                <a:cs typeface="Times New Roman" pitchFamily="18" charset="0"/>
              </a:rPr>
              <a:t>Grand Challenges</a:t>
            </a:r>
            <a:r>
              <a:rPr lang="en-US" sz="2646" kern="0" dirty="0">
                <a:solidFill>
                  <a:srgbClr val="000000"/>
                </a:solidFill>
                <a:latin typeface="Calibri" panose="020F0502020204030204" pitchFamily="34" charset="0"/>
                <a:cs typeface="Times New Roman" pitchFamily="18" charset="0"/>
              </a:rPr>
              <a:t>” (GCs)</a:t>
            </a:r>
          </a:p>
          <a:p>
            <a:pPr marL="176387" indent="-176387">
              <a:spcAft>
                <a:spcPts val="1323"/>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New Grand Challenges will be identified at conferences and by using </a:t>
            </a:r>
            <a:r>
              <a:rPr lang="en-US" sz="2646" b="1" kern="0" dirty="0">
                <a:solidFill>
                  <a:srgbClr val="000000"/>
                </a:solidFill>
                <a:latin typeface="Calibri" panose="020F0502020204030204" pitchFamily="34" charset="0"/>
                <a:cs typeface="Times New Roman" pitchFamily="18" charset="0"/>
              </a:rPr>
              <a:t>assessments of existing research </a:t>
            </a:r>
            <a:r>
              <a:rPr lang="en-US" sz="2646" kern="0" dirty="0">
                <a:solidFill>
                  <a:srgbClr val="000000"/>
                </a:solidFill>
                <a:latin typeface="Calibri" panose="020F0502020204030204" pitchFamily="34" charset="0"/>
                <a:cs typeface="Times New Roman" pitchFamily="18" charset="0"/>
              </a:rPr>
              <a:t>by dedicated working groups. Grand Challenges are envisaged to be research foci for periods of about 3-4 years (then terminated or updated).</a:t>
            </a:r>
          </a:p>
          <a:p>
            <a:pPr marL="176387" indent="-176387">
              <a:spcAft>
                <a:spcPts val="58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The human impact will be assessed at all levels, wherever possible and </a:t>
            </a:r>
            <a:r>
              <a:rPr lang="en-US" sz="2646" kern="0" dirty="0" err="1">
                <a:solidFill>
                  <a:srgbClr val="000000"/>
                </a:solidFill>
                <a:latin typeface="Calibri" panose="020F0502020204030204" pitchFamily="34" charset="0"/>
                <a:cs typeface="Times New Roman" pitchFamily="18" charset="0"/>
              </a:rPr>
              <a:t>senseful</a:t>
            </a:r>
            <a:endParaRPr lang="en-US" sz="2646" kern="0" dirty="0">
              <a:solidFill>
                <a:srgbClr val="000000"/>
              </a:solidFill>
              <a:latin typeface="Calibri" panose="020F0502020204030204" pitchFamily="34" charset="0"/>
              <a:cs typeface="Times New Roman" pitchFamily="18" charset="0"/>
            </a:endParaRPr>
          </a:p>
          <a:p>
            <a:pPr marL="176387" indent="-176387">
              <a:spcAft>
                <a:spcPts val="580"/>
              </a:spcAft>
              <a:buFont typeface="Arial" pitchFamily="34" charset="0"/>
              <a:buChar char="•"/>
              <a:tabLst/>
            </a:pPr>
            <a:endParaRPr lang="en-US" sz="1764" kern="0" dirty="0">
              <a:solidFill>
                <a:srgbClr val="000000"/>
              </a:solidFill>
              <a:latin typeface="Calibri" panose="020F0502020204030204" pitchFamily="34" charset="0"/>
              <a:cs typeface="Times New Roman" pitchFamily="18" charset="0"/>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477791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450156" y="1394338"/>
            <a:ext cx="3181769"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de-DE" sz="3528" b="1" kern="0" dirty="0">
                <a:solidFill>
                  <a:srgbClr val="C00000"/>
                </a:solidFill>
                <a:latin typeface="Candara" pitchFamily="34" charset="0"/>
              </a:rPr>
              <a:t>Baltic Earth </a:t>
            </a:r>
          </a:p>
          <a:p>
            <a:pPr eaLnBrk="1" hangingPunct="1"/>
            <a:r>
              <a:rPr lang="de-DE" sz="3528" b="1" kern="0" dirty="0">
                <a:solidFill>
                  <a:srgbClr val="C00000"/>
                </a:solidFill>
                <a:latin typeface="Candara" pitchFamily="34" charset="0"/>
              </a:rPr>
              <a:t>Science Plan </a:t>
            </a:r>
          </a:p>
          <a:p>
            <a:pPr eaLnBrk="1" hangingPunct="1"/>
            <a:r>
              <a:rPr lang="de-DE" sz="3528" b="1" kern="0" dirty="0">
                <a:solidFill>
                  <a:srgbClr val="C00000"/>
                </a:solidFill>
                <a:latin typeface="Candara" pitchFamily="34" charset="0"/>
              </a:rPr>
              <a:t>2017</a:t>
            </a:r>
            <a:endParaRPr lang="en-US" sz="3528" b="1" dirty="0">
              <a:solidFill>
                <a:srgbClr val="C00000"/>
              </a:solidFill>
              <a:latin typeface="Candara" panose="020E0502030303020204" pitchFamily="34" charset="0"/>
            </a:endParaRPr>
          </a:p>
        </p:txBody>
      </p:sp>
      <p:pic>
        <p:nvPicPr>
          <p:cNvPr id="2050" name="Picture 2" descr="C:\Users\reckerma\AppData\Local\Temp\4hprm11i.t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436" y="11915"/>
            <a:ext cx="5319274" cy="75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894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3</a:t>
            </a:fld>
            <a:endParaRPr lang="de-DE" altLang="de-DE"/>
          </a:p>
        </p:txBody>
      </p:sp>
      <p:pic>
        <p:nvPicPr>
          <p:cNvPr id="9933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331914"/>
            <a:ext cx="4175125"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7" name="Text Box 9"/>
          <p:cNvSpPr txBox="1">
            <a:spLocks noChangeArrowheads="1"/>
          </p:cNvSpPr>
          <p:nvPr/>
        </p:nvSpPr>
        <p:spPr bwMode="auto">
          <a:xfrm>
            <a:off x="5830889" y="2196455"/>
            <a:ext cx="488124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marL="176213" indent="-176213">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eaLnBrk="0" hangingPunct="0">
              <a:lnSpc>
                <a:spcPct val="100000"/>
              </a:lnSpc>
              <a:spcBef>
                <a:spcPct val="50000"/>
              </a:spcBef>
              <a:buFontTx/>
              <a:buChar char="•"/>
            </a:pPr>
            <a:r>
              <a:rPr lang="de-DE" altLang="de-DE" sz="2400">
                <a:latin typeface="Calibri" pitchFamily="34" charset="0"/>
              </a:rPr>
              <a:t>Drainage Basin:  2.13 Mill. km</a:t>
            </a:r>
            <a:r>
              <a:rPr lang="de-DE" altLang="de-DE" sz="2400" baseline="30000">
                <a:latin typeface="Calibri" pitchFamily="34" charset="0"/>
              </a:rPr>
              <a:t>2</a:t>
            </a:r>
            <a:r>
              <a:rPr lang="de-DE" altLang="de-DE" sz="2400">
                <a:latin typeface="Calibri" pitchFamily="34" charset="0"/>
              </a:rPr>
              <a:t> </a:t>
            </a:r>
            <a:br>
              <a:rPr lang="de-DE" altLang="de-DE" sz="2400">
                <a:latin typeface="Calibri" pitchFamily="34" charset="0"/>
              </a:rPr>
            </a:br>
            <a:r>
              <a:rPr lang="de-DE" altLang="de-DE" sz="2400">
                <a:latin typeface="Calibri" pitchFamily="34" charset="0"/>
              </a:rPr>
              <a:t>(20% of the European continent)</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85 million people in 14 countries</a:t>
            </a:r>
          </a:p>
          <a:p>
            <a:pPr eaLnBrk="0" hangingPunct="0">
              <a:lnSpc>
                <a:spcPct val="100000"/>
              </a:lnSpc>
              <a:spcBef>
                <a:spcPct val="50000"/>
              </a:spcBef>
              <a:buFontTx/>
              <a:buChar char="•"/>
            </a:pPr>
            <a:endParaRPr lang="de-DE" altLang="de-DE" sz="2400">
              <a:latin typeface="Calibri" pitchFamily="34" charset="0"/>
            </a:endParaRPr>
          </a:p>
          <a:p>
            <a:pPr eaLnBrk="0" hangingPunct="0">
              <a:lnSpc>
                <a:spcPct val="100000"/>
              </a:lnSpc>
              <a:spcBef>
                <a:spcPct val="50000"/>
              </a:spcBef>
              <a:buFontTx/>
              <a:buChar char="•"/>
            </a:pPr>
            <a:r>
              <a:rPr lang="de-DE" altLang="de-DE" sz="2400">
                <a:latin typeface="Calibri" pitchFamily="34" charset="0"/>
              </a:rPr>
              <a:t>Baltic Sea: 380 000 km</a:t>
            </a:r>
            <a:r>
              <a:rPr lang="de-DE" altLang="de-DE" sz="2400" baseline="30000">
                <a:latin typeface="Calibri" pitchFamily="34" charset="0"/>
              </a:rPr>
              <a:t>2</a:t>
            </a:r>
          </a:p>
          <a:p>
            <a:pPr marL="0" indent="0" eaLnBrk="0" hangingPunct="0">
              <a:lnSpc>
                <a:spcPct val="100000"/>
              </a:lnSpc>
              <a:spcBef>
                <a:spcPct val="50000"/>
              </a:spcBef>
            </a:pPr>
            <a:endParaRPr lang="de-DE" altLang="de-DE" sz="2400" baseline="30000">
              <a:latin typeface="Calibri" pitchFamily="34" charset="0"/>
            </a:endParaRPr>
          </a:p>
          <a:p>
            <a:pPr eaLnBrk="0" hangingPunct="0">
              <a:lnSpc>
                <a:spcPct val="100000"/>
              </a:lnSpc>
              <a:spcBef>
                <a:spcPct val="50000"/>
              </a:spcBef>
              <a:buFontTx/>
              <a:buChar char="•"/>
            </a:pPr>
            <a:endParaRPr lang="de-DE" altLang="de-DE" sz="2400" i="1" u="sng">
              <a:latin typeface="Calibri" pitchFamily="34" charset="0"/>
            </a:endParaRPr>
          </a:p>
        </p:txBody>
      </p:sp>
      <p:grpSp>
        <p:nvGrpSpPr>
          <p:cNvPr id="99338" name="Group 10"/>
          <p:cNvGrpSpPr>
            <a:grpSpLocks/>
          </p:cNvGrpSpPr>
          <p:nvPr/>
        </p:nvGrpSpPr>
        <p:grpSpPr bwMode="auto">
          <a:xfrm>
            <a:off x="3978276" y="3563939"/>
            <a:ext cx="1852613" cy="1148579"/>
            <a:chOff x="2064" y="1933"/>
            <a:chExt cx="998" cy="656"/>
          </a:xfrm>
        </p:grpSpPr>
        <p:sp>
          <p:nvSpPr>
            <p:cNvPr id="99339" name="Oval 11"/>
            <p:cNvSpPr>
              <a:spLocks noChangeArrowheads="1"/>
            </p:cNvSpPr>
            <p:nvPr/>
          </p:nvSpPr>
          <p:spPr bwMode="auto">
            <a:xfrm>
              <a:off x="2245" y="1933"/>
              <a:ext cx="181" cy="181"/>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340" name="Text Box 12"/>
            <p:cNvSpPr txBox="1">
              <a:spLocks noChangeArrowheads="1"/>
            </p:cNvSpPr>
            <p:nvPr/>
          </p:nvSpPr>
          <p:spPr bwMode="auto">
            <a:xfrm>
              <a:off x="2064" y="2160"/>
              <a:ext cx="998"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altLang="de-DE" sz="1400" b="1"/>
                <a:t>St. Petersburg:</a:t>
              </a:r>
              <a:br>
                <a:rPr lang="de-DE" altLang="de-DE" sz="1400" b="1"/>
              </a:br>
              <a:r>
                <a:rPr lang="de-DE" altLang="de-DE" sz="1400" b="1"/>
                <a:t>Northernmost city with &gt; 1 million</a:t>
              </a:r>
            </a:p>
          </p:txBody>
        </p:sp>
      </p:gr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804581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8"/>
                                        </p:tgtEl>
                                        <p:attrNameLst>
                                          <p:attrName>style.visibility</p:attrName>
                                        </p:attrNameLst>
                                      </p:cBhvr>
                                      <p:to>
                                        <p:strVal val="visible"/>
                                      </p:to>
                                    </p:set>
                                    <p:animEffect transition="in" filter="fade">
                                      <p:cBhvr>
                                        <p:cTn id="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2" name="Platshållare för innehåll 2"/>
          <p:cNvSpPr txBox="1">
            <a:spLocks/>
          </p:cNvSpPr>
          <p:nvPr/>
        </p:nvSpPr>
        <p:spPr>
          <a:xfrm>
            <a:off x="738188" y="1980431"/>
            <a:ext cx="9215872" cy="387171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GC1: Salinity dynamics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GC2: Land-Sea biogeochemical linkages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GC3: Natural hazards and extreme events </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GC4: Sea level and coastal dynamics of the Baltic Sea</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GC5: Regional variability of water and energy exchanges</a:t>
            </a:r>
          </a:p>
          <a:p>
            <a:pPr marL="179454" indent="-179454">
              <a:spcBef>
                <a:spcPts val="1323"/>
              </a:spcBef>
              <a:spcAft>
                <a:spcPts val="0"/>
              </a:spcAft>
              <a:buFont typeface="Arial" pitchFamily="34" charset="0"/>
              <a:buChar char="•"/>
              <a:tabLst/>
            </a:pPr>
            <a:r>
              <a:rPr lang="en-US" sz="2646" kern="0" dirty="0">
                <a:solidFill>
                  <a:srgbClr val="000000"/>
                </a:solidFill>
                <a:latin typeface="Calibri" panose="020F0502020204030204" pitchFamily="34" charset="0"/>
                <a:cs typeface="Times New Roman" pitchFamily="18" charset="0"/>
              </a:rPr>
              <a:t>GC6: Multiple drivers of regional Earth system </a:t>
            </a:r>
            <a:r>
              <a:rPr lang="en-US" sz="2646" kern="0" dirty="0" smtClean="0">
                <a:solidFill>
                  <a:srgbClr val="000000"/>
                </a:solidFill>
                <a:latin typeface="Calibri" panose="020F0502020204030204" pitchFamily="34" charset="0"/>
                <a:cs typeface="Times New Roman" pitchFamily="18" charset="0"/>
              </a:rPr>
              <a:t>changes</a:t>
            </a:r>
            <a:endParaRPr lang="en-US" sz="1764" kern="0" dirty="0">
              <a:solidFill>
                <a:srgbClr val="000000"/>
              </a:solidFill>
              <a:latin typeface="Calibri" panose="020F0502020204030204" pitchFamily="34" charset="0"/>
              <a:cs typeface="Times New Roman" pitchFamily="18" charset="0"/>
            </a:endParaRPr>
          </a:p>
        </p:txBody>
      </p:sp>
      <p:sp>
        <p:nvSpPr>
          <p:cNvPr id="13" name="Rectangle 2"/>
          <p:cNvSpPr txBox="1">
            <a:spLocks noChangeArrowheads="1"/>
          </p:cNvSpPr>
          <p:nvPr/>
        </p:nvSpPr>
        <p:spPr bwMode="gray">
          <a:xfrm>
            <a:off x="822973" y="376109"/>
            <a:ext cx="584279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FF0000"/>
                </a:solidFill>
                <a:latin typeface="Candara" pitchFamily="34" charset="0"/>
              </a:rPr>
              <a:t>Currently: 6 Grand Challenges</a:t>
            </a: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7553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69"/>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cs typeface="Calibri" panose="020F0502020204030204" pitchFamily="34" charset="0"/>
              </a:rPr>
              <a:t>GC1: </a:t>
            </a:r>
            <a:r>
              <a:rPr lang="en-US" sz="2800" b="1" dirty="0">
                <a:solidFill>
                  <a:srgbClr val="C00000"/>
                </a:solidFill>
                <a:latin typeface="Candara" panose="020E0502030303020204" pitchFamily="34" charset="0"/>
                <a:cs typeface="Calibri" panose="020F0502020204030204" pitchFamily="34" charset="0"/>
              </a:rPr>
              <a:t>Salinity dynamics in the Baltic Sea</a:t>
            </a:r>
          </a:p>
        </p:txBody>
      </p:sp>
      <p:sp>
        <p:nvSpPr>
          <p:cNvPr id="10" name="Platshållare för innehåll 2"/>
          <p:cNvSpPr txBox="1">
            <a:spLocks/>
          </p:cNvSpPr>
          <p:nvPr/>
        </p:nvSpPr>
        <p:spPr>
          <a:xfrm>
            <a:off x="703679" y="2849452"/>
            <a:ext cx="4598562" cy="3642084"/>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Interrelation between decadal/climate variability and </a:t>
            </a:r>
            <a:r>
              <a:rPr lang="en-US" sz="1800" dirty="0" smtClean="0">
                <a:latin typeface="Calibri" panose="020F0502020204030204" pitchFamily="34" charset="0"/>
                <a:cs typeface="Calibri" panose="020F0502020204030204" pitchFamily="34" charset="0"/>
              </a:rPr>
              <a:t>salinity</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Water mass exchange and major Baltic inflows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Regional salinity distribution/variability and associated circulation patterns (including salinity fluxes between the coastal areas and the open sea and within the sub‐basins</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39408" y="1583400"/>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Andreas Lehman, GEOMAR</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Kai Myrberg,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err="1">
                <a:solidFill>
                  <a:srgbClr val="000000"/>
                </a:solidFill>
                <a:latin typeface="Calibri" panose="020F0502020204030204" pitchFamily="34" charset="0"/>
                <a:cs typeface="Calibri" panose="020F0502020204030204" pitchFamily="34" charset="0"/>
              </a:rPr>
              <a:t>Piia</a:t>
            </a:r>
            <a:r>
              <a:rPr lang="en-US" sz="1800" b="1" kern="0" dirty="0">
                <a:solidFill>
                  <a:srgbClr val="000000"/>
                </a:solidFill>
                <a:latin typeface="Calibri" panose="020F0502020204030204" pitchFamily="34" charset="0"/>
                <a:cs typeface="Calibri" panose="020F0502020204030204" pitchFamily="34" charset="0"/>
              </a:rPr>
              <a:t> Post, University of </a:t>
            </a:r>
            <a:r>
              <a:rPr lang="en-US" sz="1800" b="1" kern="0" dirty="0" err="1">
                <a:solidFill>
                  <a:srgbClr val="000000"/>
                </a:solidFill>
                <a:latin typeface="Calibri" panose="020F0502020204030204" pitchFamily="34" charset="0"/>
                <a:cs typeface="Calibri" panose="020F0502020204030204" pitchFamily="34" charset="0"/>
              </a:rPr>
              <a:t>Tarttu</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Bildobjekt 13"/>
          <p:cNvPicPr>
            <a:picLocks noChangeAspect="1"/>
          </p:cNvPicPr>
          <p:nvPr/>
        </p:nvPicPr>
        <p:blipFill>
          <a:blip r:embed="rId3"/>
          <a:stretch>
            <a:fillRect/>
          </a:stretch>
        </p:blipFill>
        <p:spPr>
          <a:xfrm>
            <a:off x="5193186" y="3308583"/>
            <a:ext cx="5347829" cy="3306585"/>
          </a:xfrm>
          <a:prstGeom prst="rect">
            <a:avLst/>
          </a:prstGeom>
        </p:spPr>
      </p:pic>
      <p:sp>
        <p:nvSpPr>
          <p:cNvPr id="15" name="textruta 14"/>
          <p:cNvSpPr txBox="1"/>
          <p:nvPr/>
        </p:nvSpPr>
        <p:spPr>
          <a:xfrm>
            <a:off x="6128297" y="6833874"/>
            <a:ext cx="2953309" cy="458908"/>
          </a:xfrm>
          <a:prstGeom prst="rect">
            <a:avLst/>
          </a:prstGeom>
          <a:noFill/>
        </p:spPr>
        <p:txBody>
          <a:bodyPr wrap="none" rtlCol="0">
            <a:spAutoFit/>
          </a:bodyPr>
          <a:lstStyle/>
          <a:p>
            <a:r>
              <a:rPr lang="sv-SE" sz="1985" dirty="0"/>
              <a:t>Elken and Matthäus (2008)</a:t>
            </a:r>
          </a:p>
        </p:txBody>
      </p:sp>
      <p:sp>
        <p:nvSpPr>
          <p:cNvPr id="16" name="Rechteck 15"/>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529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25083" y="435270"/>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GC2: </a:t>
            </a:r>
            <a:r>
              <a:rPr lang="sv-SE" sz="2800" b="1" dirty="0">
                <a:solidFill>
                  <a:srgbClr val="C00000"/>
                </a:solidFill>
                <a:latin typeface="Candara" panose="020E0502030303020204" pitchFamily="34" charset="0"/>
              </a:rPr>
              <a:t>Land-Sea </a:t>
            </a:r>
            <a:r>
              <a:rPr lang="sv-SE" sz="2800" b="1" dirty="0" err="1">
                <a:solidFill>
                  <a:srgbClr val="C00000"/>
                </a:solidFill>
                <a:latin typeface="Candara" panose="020E0502030303020204" pitchFamily="34" charset="0"/>
              </a:rPr>
              <a:t>biogeochemical</a:t>
            </a:r>
            <a:r>
              <a:rPr lang="sv-SE" sz="2800" b="1" dirty="0">
                <a:solidFill>
                  <a:srgbClr val="C00000"/>
                </a:solidFill>
                <a:latin typeface="Candara" panose="020E0502030303020204" pitchFamily="34" charset="0"/>
              </a:rPr>
              <a:t> linkages</a:t>
            </a:r>
          </a:p>
        </p:txBody>
      </p:sp>
      <p:sp>
        <p:nvSpPr>
          <p:cNvPr id="10" name="Platshållare för innehåll 2"/>
          <p:cNvSpPr txBox="1">
            <a:spLocks/>
          </p:cNvSpPr>
          <p:nvPr/>
        </p:nvSpPr>
        <p:spPr>
          <a:xfrm>
            <a:off x="554019" y="2634278"/>
            <a:ext cx="4579244" cy="451977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 N, P cycles studies for the understanding primary production mechanism and organic matter transformations in the Baltic Sea</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Transformations and pathways of terrestrial organic matter, influence of the terrestrial input on the carbonate system</a:t>
            </a:r>
          </a:p>
          <a:p>
            <a:pPr marL="176387" indent="-176387">
              <a:spcAft>
                <a:spcPts val="580"/>
              </a:spcAft>
              <a:buFont typeface="Arial" pitchFamily="34" charset="0"/>
              <a:buChar char="•"/>
              <a:tabLst/>
            </a:pPr>
            <a:r>
              <a:rPr lang="en-US" sz="1800" dirty="0" smtClean="0">
                <a:latin typeface="Calibri" panose="020F0502020204030204" pitchFamily="34" charset="0"/>
                <a:cs typeface="Calibri" panose="020F0502020204030204" pitchFamily="34" charset="0"/>
              </a:rPr>
              <a:t>Extension </a:t>
            </a:r>
            <a:r>
              <a:rPr lang="en-US" sz="1800" dirty="0">
                <a:latin typeface="Calibri" panose="020F0502020204030204" pitchFamily="34" charset="0"/>
                <a:cs typeface="Calibri" panose="020F0502020204030204" pitchFamily="34" charset="0"/>
              </a:rPr>
              <a:t>of the databases with the missing terrestrial loads data of the key chemical substances (e.g. Neva River</a:t>
            </a:r>
            <a:r>
              <a:rPr lang="en-US"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03294" y="1377394"/>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Gergor</a:t>
            </a:r>
            <a:r>
              <a:rPr lang="en-US" sz="1800" b="1" kern="0" dirty="0">
                <a:solidFill>
                  <a:srgbClr val="000000"/>
                </a:solidFill>
                <a:latin typeface="Calibri" panose="020F0502020204030204" pitchFamily="34" charset="0"/>
                <a:cs typeface="Calibri" panose="020F0502020204030204" pitchFamily="34" charset="0"/>
              </a:rPr>
              <a:t> Rehder, IOW</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Karol </a:t>
            </a:r>
            <a:r>
              <a:rPr lang="en-US" sz="1800" b="1" kern="0" dirty="0" err="1">
                <a:solidFill>
                  <a:srgbClr val="000000"/>
                </a:solidFill>
                <a:latin typeface="Calibri" panose="020F0502020204030204" pitchFamily="34" charset="0"/>
                <a:cs typeface="Calibri" panose="020F0502020204030204" pitchFamily="34" charset="0"/>
              </a:rPr>
              <a:t>Kulinski</a:t>
            </a:r>
            <a:r>
              <a:rPr lang="en-US" sz="1800" b="1" kern="0" dirty="0">
                <a:solidFill>
                  <a:srgbClr val="000000"/>
                </a:solidFill>
                <a:latin typeface="Calibri" panose="020F0502020204030204" pitchFamily="34" charset="0"/>
                <a:cs typeface="Calibri" panose="020F0502020204030204" pitchFamily="34" charset="0"/>
              </a:rPr>
              <a:t>, IO-PAN</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Benjamin Smith, Lund University</a:t>
            </a:r>
          </a:p>
        </p:txBody>
      </p:sp>
      <p:sp>
        <p:nvSpPr>
          <p:cNvPr id="15" name="textruta 14"/>
          <p:cNvSpPr txBox="1"/>
          <p:nvPr/>
        </p:nvSpPr>
        <p:spPr>
          <a:xfrm>
            <a:off x="6925373" y="7154057"/>
            <a:ext cx="1585114" cy="458908"/>
          </a:xfrm>
          <a:prstGeom prst="rect">
            <a:avLst/>
          </a:prstGeom>
          <a:noFill/>
        </p:spPr>
        <p:txBody>
          <a:bodyPr wrap="none" rtlCol="0">
            <a:spAutoFit/>
          </a:bodyPr>
          <a:lstStyle/>
          <a:p>
            <a:r>
              <a:rPr lang="sv-SE" sz="1985" dirty="0"/>
              <a:t>Omstedt et al</a:t>
            </a:r>
          </a:p>
        </p:txBody>
      </p:sp>
      <p:pic>
        <p:nvPicPr>
          <p:cNvPr id="1026" name="Picture 2" descr="Bildresultat för carbon cycle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764" y="2837880"/>
            <a:ext cx="4904018" cy="3252729"/>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305441"/>
            <a:ext cx="1896525" cy="25582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351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735394" y="78523"/>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GC3: Natural hazards and extreme events </a:t>
            </a:r>
            <a:endParaRPr lang="en-US" sz="2800" b="1" kern="0" dirty="0" smtClean="0">
              <a:solidFill>
                <a:srgbClr val="C00000"/>
              </a:solidFill>
              <a:latin typeface="Candara" pitchFamily="34" charset="0"/>
            </a:endParaRPr>
          </a:p>
          <a:p>
            <a:pPr eaLnBrk="1" hangingPunct="1"/>
            <a:r>
              <a:rPr lang="en-US" sz="2800" b="1" kern="0" dirty="0" smtClean="0">
                <a:solidFill>
                  <a:srgbClr val="C00000"/>
                </a:solidFill>
                <a:latin typeface="Candara" pitchFamily="34" charset="0"/>
              </a:rPr>
              <a:t>in </a:t>
            </a:r>
            <a:r>
              <a:rPr lang="en-US" sz="2800" b="1" kern="0" dirty="0">
                <a:solidFill>
                  <a:srgbClr val="C00000"/>
                </a:solidFill>
                <a:latin typeface="Candara" pitchFamily="34" charset="0"/>
              </a:rPr>
              <a:t>the Baltic Sea region </a:t>
            </a:r>
          </a:p>
        </p:txBody>
      </p:sp>
      <p:sp>
        <p:nvSpPr>
          <p:cNvPr id="10" name="Platshållare för innehåll 2"/>
          <p:cNvSpPr txBox="1">
            <a:spLocks/>
          </p:cNvSpPr>
          <p:nvPr/>
        </p:nvSpPr>
        <p:spPr>
          <a:xfrm>
            <a:off x="747769" y="2623344"/>
            <a:ext cx="5257516" cy="3677568"/>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Society is very sensitive to extreme geophysical events that have severe implications for human life, generate economic losses and influence </a:t>
            </a:r>
            <a:r>
              <a:rPr lang="en-US" sz="1800" dirty="0" smtClean="0">
                <a:latin typeface="Calibri" panose="020F0502020204030204" pitchFamily="34" charset="0"/>
                <a:cs typeface="Calibri" panose="020F0502020204030204" pitchFamily="34" charset="0"/>
              </a:rPr>
              <a:t>ecosystems </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natural disaster links extreme geophysical events to ecosystems and society (in particular weaknesses in ecosystems and society)</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Understanding the underlying causes of natural disasters increases the ability to predict the occurrence and severity and may save human lives as well as mitigate economic </a:t>
            </a:r>
            <a:r>
              <a:rPr lang="en-US" sz="1800" dirty="0" smtClean="0">
                <a:latin typeface="Calibri" panose="020F0502020204030204" pitchFamily="34" charset="0"/>
                <a:cs typeface="Calibri" panose="020F0502020204030204" pitchFamily="34" charset="0"/>
              </a:rPr>
              <a:t>losses</a:t>
            </a:r>
            <a:endParaRPr lang="en-US" sz="1800" kern="0" dirty="0">
              <a:solidFill>
                <a:srgbClr val="000000"/>
              </a:solidFill>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877141" y="1464236"/>
            <a:ext cx="4841983"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err="1">
                <a:solidFill>
                  <a:srgbClr val="000000"/>
                </a:solidFill>
                <a:latin typeface="Calibri" panose="020F0502020204030204" pitchFamily="34" charset="0"/>
                <a:cs typeface="Calibri" panose="020F0502020204030204" pitchFamily="34" charset="0"/>
              </a:rPr>
              <a:t>Jaari</a:t>
            </a:r>
            <a:r>
              <a:rPr lang="en-US" sz="1800" b="1" kern="0" dirty="0">
                <a:solidFill>
                  <a:srgbClr val="000000"/>
                </a:solidFill>
                <a:latin typeface="Calibri" panose="020F0502020204030204" pitchFamily="34" charset="0"/>
                <a:cs typeface="Calibri" panose="020F0502020204030204" pitchFamily="34" charset="0"/>
              </a:rPr>
              <a:t> Haapala, FMI</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Anna Rutgersson, Uppsala University</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Martin Stendel, DMI, </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8798" y="4700122"/>
            <a:ext cx="3697999" cy="2624939"/>
          </a:xfrm>
          <a:prstGeom prst="rect">
            <a:avLst/>
          </a:prstGeom>
        </p:spPr>
      </p:pic>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8799" y="2156943"/>
            <a:ext cx="3625332" cy="2407447"/>
          </a:xfrm>
          <a:prstGeom prst="rect">
            <a:avLst/>
          </a:prstGeom>
        </p:spPr>
      </p:pic>
      <p:sp>
        <p:nvSpPr>
          <p:cNvPr id="4" name="textruta 3"/>
          <p:cNvSpPr txBox="1"/>
          <p:nvPr/>
        </p:nvSpPr>
        <p:spPr>
          <a:xfrm>
            <a:off x="6133068" y="7258272"/>
            <a:ext cx="3268202" cy="336631"/>
          </a:xfrm>
          <a:prstGeom prst="rect">
            <a:avLst/>
          </a:prstGeom>
          <a:noFill/>
        </p:spPr>
        <p:txBody>
          <a:bodyPr wrap="none" rtlCol="0">
            <a:spAutoFit/>
          </a:bodyPr>
          <a:lstStyle/>
          <a:p>
            <a:r>
              <a:rPr lang="sv-SE" sz="1323" i="1" dirty="0"/>
              <a:t>Photos: Martin Stendel and </a:t>
            </a:r>
            <a:r>
              <a:rPr lang="en-US" sz="1323" i="1" dirty="0"/>
              <a:t>Finn </a:t>
            </a:r>
            <a:r>
              <a:rPr lang="en-US" sz="1323" i="1" dirty="0" err="1"/>
              <a:t>Majlergaard</a:t>
            </a:r>
            <a:endParaRPr lang="sv-SE" sz="1323" i="1" dirty="0"/>
          </a:p>
        </p:txBody>
      </p:sp>
      <p:sp>
        <p:nvSpPr>
          <p:cNvPr id="16" name="Rectangle 2"/>
          <p:cNvSpPr txBox="1">
            <a:spLocks noChangeArrowheads="1"/>
          </p:cNvSpPr>
          <p:nvPr/>
        </p:nvSpPr>
        <p:spPr bwMode="gray">
          <a:xfrm>
            <a:off x="7277075" y="2153016"/>
            <a:ext cx="1901443" cy="325795"/>
          </a:xfrm>
          <a:prstGeom prst="rect">
            <a:avLst/>
          </a:prstGeom>
          <a:solidFill>
            <a:schemeClr val="bg1"/>
          </a:solidFill>
          <a:ln>
            <a:noFill/>
          </a:ln>
          <a:effectLs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764" b="1" kern="0" dirty="0">
                <a:solidFill>
                  <a:srgbClr val="000000"/>
                </a:solidFill>
                <a:latin typeface="Candara" pitchFamily="34" charset="0"/>
              </a:rPr>
              <a:t>Flooding at DMI</a:t>
            </a:r>
          </a:p>
        </p:txBody>
      </p:sp>
      <p:sp>
        <p:nvSpPr>
          <p:cNvPr id="14" name="Rechteck 13"/>
          <p:cNvSpPr/>
          <p:nvPr/>
        </p:nvSpPr>
        <p:spPr bwMode="auto">
          <a:xfrm>
            <a:off x="4314270" y="7325061"/>
            <a:ext cx="1896525" cy="236202"/>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0251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69176" y="333296"/>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GC4: </a:t>
            </a:r>
            <a:r>
              <a:rPr lang="sv-SE" sz="2800" b="1" dirty="0">
                <a:solidFill>
                  <a:srgbClr val="C00000"/>
                </a:solidFill>
              </a:rPr>
              <a:t>Sea Level and Coastal Dynamics</a:t>
            </a:r>
          </a:p>
        </p:txBody>
      </p:sp>
      <p:sp>
        <p:nvSpPr>
          <p:cNvPr id="10" name="Platshållare för innehåll 2"/>
          <p:cNvSpPr txBox="1">
            <a:spLocks/>
          </p:cNvSpPr>
          <p:nvPr/>
        </p:nvSpPr>
        <p:spPr>
          <a:xfrm>
            <a:off x="554020" y="2837882"/>
            <a:ext cx="4579244" cy="3463030"/>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Future sea level changes on time scales from seasons to decades (mean and extreme sea levels)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A systematic comparison of tide-gauges and high resolution satellite </a:t>
            </a:r>
            <a:r>
              <a:rPr lang="en-US" sz="1800" dirty="0" smtClean="0">
                <a:latin typeface="Calibri" panose="020F0502020204030204" pitchFamily="34" charset="0"/>
                <a:cs typeface="Calibri" panose="020F0502020204030204" pitchFamily="34" charset="0"/>
              </a:rPr>
              <a:t>products, </a:t>
            </a:r>
            <a:r>
              <a:rPr lang="en-US" sz="1800" dirty="0">
                <a:latin typeface="Calibri" panose="020F0502020204030204" pitchFamily="34" charset="0"/>
                <a:cs typeface="Calibri" panose="020F0502020204030204" pitchFamily="34" charset="0"/>
              </a:rPr>
              <a:t>more high-resolution ocean and atmosphere-ocean regional simulations of the Baltic Sea are becoming </a:t>
            </a:r>
            <a:r>
              <a:rPr lang="en-US" sz="1800" dirty="0" smtClean="0">
                <a:latin typeface="Calibri" panose="020F0502020204030204" pitchFamily="34" charset="0"/>
                <a:cs typeface="Calibri" panose="020F0502020204030204" pitchFamily="34" charset="0"/>
              </a:rPr>
              <a:t>available</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Consistent analysis of all data sets is </a:t>
            </a:r>
            <a:r>
              <a:rPr lang="en-US" sz="1800" dirty="0" smtClean="0">
                <a:latin typeface="Calibri" panose="020F0502020204030204" pitchFamily="34" charset="0"/>
                <a:cs typeface="Calibri" panose="020F0502020204030204" pitchFamily="34" charset="0"/>
              </a:rPr>
              <a:t>needed</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38188" y="1472288"/>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Ralf Weisse, HZG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Anders Omstedt University of Gothenburg</a:t>
            </a:r>
            <a:br>
              <a:rPr lang="en-US" sz="1800" b="1" kern="0" dirty="0">
                <a:solidFill>
                  <a:srgbClr val="000000"/>
                </a:solidFill>
                <a:latin typeface="Calibri" panose="020F0502020204030204" pitchFamily="34" charset="0"/>
                <a:cs typeface="Calibri" panose="020F0502020204030204" pitchFamily="34" charset="0"/>
              </a:rPr>
            </a:br>
            <a:r>
              <a:rPr lang="en-US" sz="1800" b="1" kern="0" dirty="0">
                <a:solidFill>
                  <a:srgbClr val="000000"/>
                </a:solidFill>
                <a:latin typeface="Calibri" panose="020F0502020204030204" pitchFamily="34" charset="0"/>
                <a:cs typeface="Calibri" panose="020F0502020204030204" pitchFamily="34" charset="0"/>
              </a:rPr>
              <a:t>Birgit </a:t>
            </a:r>
            <a:r>
              <a:rPr lang="en-US" sz="1800" b="1" kern="0" dirty="0" err="1">
                <a:solidFill>
                  <a:srgbClr val="000000"/>
                </a:solidFill>
                <a:latin typeface="Calibri" panose="020F0502020204030204" pitchFamily="34" charset="0"/>
                <a:cs typeface="Calibri" panose="020F0502020204030204" pitchFamily="34" charset="0"/>
              </a:rPr>
              <a:t>Hunicke</a:t>
            </a:r>
            <a:r>
              <a:rPr lang="en-US" sz="1800" b="1" kern="0" dirty="0">
                <a:solidFill>
                  <a:srgbClr val="000000"/>
                </a:solidFill>
                <a:latin typeface="Calibri" panose="020F0502020204030204" pitchFamily="34" charset="0"/>
                <a:cs typeface="Calibri" panose="020F0502020204030204" pitchFamily="34" charset="0"/>
              </a:rPr>
              <a:t>, HZG</a:t>
            </a:r>
          </a:p>
        </p:txBody>
      </p:sp>
      <p:pic>
        <p:nvPicPr>
          <p:cNvPr id="14" name="Bildobjekt 13"/>
          <p:cNvPicPr/>
          <p:nvPr/>
        </p:nvPicPr>
        <p:blipFill>
          <a:blip r:embed="rId3" cstate="print"/>
          <a:srcRect/>
          <a:stretch>
            <a:fillRect/>
          </a:stretch>
        </p:blipFill>
        <p:spPr bwMode="auto">
          <a:xfrm>
            <a:off x="5584877" y="2827925"/>
            <a:ext cx="4802665" cy="3016902"/>
          </a:xfrm>
          <a:prstGeom prst="rect">
            <a:avLst/>
          </a:prstGeom>
          <a:solidFill>
            <a:srgbClr val="FFFFFF">
              <a:alpha val="0"/>
            </a:srgbClr>
          </a:solidFill>
          <a:ln w="9525">
            <a:noFill/>
            <a:miter lim="800000"/>
            <a:headEnd/>
            <a:tailEnd/>
          </a:ln>
        </p:spPr>
      </p:pic>
      <p:sp>
        <p:nvSpPr>
          <p:cNvPr id="16" name="textruta 15"/>
          <p:cNvSpPr txBox="1"/>
          <p:nvPr/>
        </p:nvSpPr>
        <p:spPr>
          <a:xfrm>
            <a:off x="5902446" y="5844827"/>
            <a:ext cx="4366675" cy="1090042"/>
          </a:xfrm>
          <a:prstGeom prst="rect">
            <a:avLst/>
          </a:prstGeom>
          <a:noFill/>
        </p:spPr>
        <p:txBody>
          <a:bodyPr wrap="square" rtlCol="0">
            <a:spAutoFit/>
          </a:bodyPr>
          <a:lstStyle/>
          <a:p>
            <a:r>
              <a:rPr lang="en-GB" sz="1213" dirty="0"/>
              <a:t>Estimations of crustal deformation rates in the Baltic Sea Region derived by different methods. From Richter et al. (2011) and </a:t>
            </a:r>
            <a:r>
              <a:rPr lang="en-GB" sz="1213" dirty="0" err="1"/>
              <a:t>Harff</a:t>
            </a:r>
            <a:r>
              <a:rPr lang="en-GB" sz="1213" dirty="0"/>
              <a:t> et al. (2010)</a:t>
            </a:r>
            <a:r>
              <a:rPr lang="en-GB" sz="1213" b="1" dirty="0"/>
              <a:t>.</a:t>
            </a:r>
            <a:endParaRPr lang="sv-SE" sz="1213" dirty="0"/>
          </a:p>
          <a:p>
            <a:endParaRPr lang="sv-SE" sz="1764" dirty="0"/>
          </a:p>
        </p:txBody>
      </p:sp>
      <p:sp>
        <p:nvSpPr>
          <p:cNvPr id="15" name="Rechteck 14"/>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639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450156" y="61631"/>
            <a:ext cx="8432164"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anose="020E0502030303020204" pitchFamily="34" charset="0"/>
              </a:rPr>
              <a:t>GC5: </a:t>
            </a:r>
            <a:r>
              <a:rPr lang="en-US" sz="2800" b="1" dirty="0">
                <a:solidFill>
                  <a:srgbClr val="C00000"/>
                </a:solidFill>
                <a:latin typeface="Candara" panose="020E0502030303020204" pitchFamily="34" charset="0"/>
              </a:rPr>
              <a:t>Regional variability of water and energy exchanges in the Baltic Sea region</a:t>
            </a:r>
          </a:p>
        </p:txBody>
      </p:sp>
      <p:sp>
        <p:nvSpPr>
          <p:cNvPr id="10" name="Platshållare för innehåll 2"/>
          <p:cNvSpPr txBox="1">
            <a:spLocks/>
          </p:cNvSpPr>
          <p:nvPr/>
        </p:nvSpPr>
        <p:spPr>
          <a:xfrm>
            <a:off x="559703" y="2748534"/>
            <a:ext cx="5030857" cy="4125837"/>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observation of atmospheric processes</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diagnosis of natural variability of energy and water </a:t>
            </a:r>
            <a:r>
              <a:rPr lang="en-US" sz="1800" dirty="0" smtClean="0">
                <a:latin typeface="Calibri" panose="020F0502020204030204" pitchFamily="34" charset="0"/>
                <a:cs typeface="Calibri" panose="020F0502020204030204" pitchFamily="34" charset="0"/>
              </a:rPr>
              <a:t>components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improved description and modelling of atmospheric processes </a:t>
            </a: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extended and continuous evaluation of atmospheric processes with conventional meteorological/hydrological </a:t>
            </a:r>
            <a:r>
              <a:rPr lang="en-US" sz="1800" dirty="0" smtClean="0">
                <a:latin typeface="Calibri" panose="020F0502020204030204" pitchFamily="34" charset="0"/>
                <a:cs typeface="Calibri" panose="020F0502020204030204" pitchFamily="34" charset="0"/>
              </a:rPr>
              <a:t>observations</a:t>
            </a:r>
            <a:endParaRPr lang="en-US" sz="1800" dirty="0">
              <a:latin typeface="Calibri" panose="020F0502020204030204" pitchFamily="34" charset="0"/>
              <a:cs typeface="Calibri" panose="020F0502020204030204" pitchFamily="34" charset="0"/>
            </a:endParaRPr>
          </a:p>
          <a:p>
            <a:pPr marL="176387" indent="-176387">
              <a:spcAft>
                <a:spcPts val="580"/>
              </a:spcAft>
              <a:buFont typeface="Arial" pitchFamily="34" charset="0"/>
              <a:buChar char="•"/>
              <a:tabLst/>
            </a:pPr>
            <a:r>
              <a:rPr lang="en-US" sz="1800" dirty="0">
                <a:latin typeface="Calibri" panose="020F0502020204030204" pitchFamily="34" charset="0"/>
                <a:cs typeface="Calibri" panose="020F0502020204030204" pitchFamily="34" charset="0"/>
              </a:rPr>
              <a:t>The modelling/prediction of short- and long-term water and energy </a:t>
            </a:r>
            <a:r>
              <a:rPr lang="en-US" sz="1800" dirty="0" smtClean="0">
                <a:latin typeface="Calibri" panose="020F0502020204030204" pitchFamily="34" charset="0"/>
                <a:cs typeface="Calibri" panose="020F0502020204030204" pitchFamily="34" charset="0"/>
              </a:rPr>
              <a:t>exchanges</a:t>
            </a:r>
            <a:endParaRPr lang="en-US" sz="1800" dirty="0">
              <a:latin typeface="Calibri" panose="020F0502020204030204" pitchFamily="34" charset="0"/>
              <a:cs typeface="Calibri" panose="020F0502020204030204" pitchFamily="34" charset="0"/>
            </a:endParaRPr>
          </a:p>
        </p:txBody>
      </p:sp>
      <p:sp>
        <p:nvSpPr>
          <p:cNvPr id="13" name="Rectangle 2"/>
          <p:cNvSpPr txBox="1">
            <a:spLocks noChangeArrowheads="1"/>
          </p:cNvSpPr>
          <p:nvPr/>
        </p:nvSpPr>
        <p:spPr bwMode="gray">
          <a:xfrm>
            <a:off x="713128" y="1464236"/>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sv-SE" sz="1800" b="1" dirty="0">
                <a:latin typeface="Calibri" panose="020F0502020204030204" pitchFamily="34" charset="0"/>
              </a:rPr>
              <a:t>Sergej Zhuravlev, Saint-Petersburg State University</a:t>
            </a:r>
            <a:br>
              <a:rPr lang="sv-SE" sz="1800" b="1" dirty="0">
                <a:latin typeface="Calibri" panose="020F0502020204030204" pitchFamily="34" charset="0"/>
              </a:rPr>
            </a:br>
            <a:r>
              <a:rPr lang="sv-SE" sz="1800" b="1" dirty="0">
                <a:latin typeface="Calibri" panose="020F0502020204030204" pitchFamily="34" charset="0"/>
              </a:rPr>
              <a:t>Irina Partasenok, Centre for Hydrometeorology</a:t>
            </a:r>
            <a:r>
              <a:rPr lang="en-US" sz="1800" b="1" kern="0" dirty="0">
                <a:solidFill>
                  <a:srgbClr val="000000"/>
                </a:solidFill>
                <a:latin typeface="Calibri" panose="020F0502020204030204" pitchFamily="34" charset="0"/>
              </a:rPr>
              <a:t> </a:t>
            </a:r>
            <a:br>
              <a:rPr lang="en-US" sz="1800" b="1" kern="0" dirty="0">
                <a:solidFill>
                  <a:srgbClr val="000000"/>
                </a:solidFill>
                <a:latin typeface="Calibri" panose="020F0502020204030204" pitchFamily="34" charset="0"/>
              </a:rPr>
            </a:br>
            <a:r>
              <a:rPr lang="en-US" sz="1800" b="1" kern="0" dirty="0">
                <a:solidFill>
                  <a:srgbClr val="000000"/>
                </a:solidFill>
                <a:latin typeface="Calibri" panose="020F0502020204030204" pitchFamily="34" charset="0"/>
              </a:rPr>
              <a:t>Franz Berger, DWD</a:t>
            </a:r>
          </a:p>
        </p:txBody>
      </p:sp>
      <p:pic>
        <p:nvPicPr>
          <p:cNvPr id="2050" name="Picture 2" descr="http://www.baltic-earth.eu/material/Figures/waterenergyscheme01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69" y="3332164"/>
            <a:ext cx="4478790" cy="254544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522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522164" y="125782"/>
            <a:ext cx="7859823" cy="9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endParaRPr lang="en-GB" sz="2800" b="1" dirty="0" smtClean="0">
              <a:solidFill>
                <a:srgbClr val="C00000"/>
              </a:solidFill>
              <a:latin typeface="Candara" panose="020E0502030303020204" pitchFamily="34" charset="0"/>
            </a:endParaRPr>
          </a:p>
          <a:p>
            <a:pPr eaLnBrk="1" hangingPunct="1"/>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sp>
        <p:nvSpPr>
          <p:cNvPr id="10" name="Platshållare för innehåll 2"/>
          <p:cNvSpPr txBox="1">
            <a:spLocks/>
          </p:cNvSpPr>
          <p:nvPr/>
        </p:nvSpPr>
        <p:spPr>
          <a:xfrm>
            <a:off x="375305" y="2732032"/>
            <a:ext cx="5489596" cy="4803245"/>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176387" indent="-176387">
              <a:spcAft>
                <a:spcPts val="580"/>
              </a:spcAft>
              <a:buFont typeface="Arial" pitchFamily="34" charset="0"/>
              <a:buChar char="•"/>
              <a:tabLst/>
            </a:pPr>
            <a:r>
              <a:rPr lang="en-US" sz="1700" dirty="0">
                <a:latin typeface="Calibri" panose="020F0502020204030204" pitchFamily="34" charset="0"/>
                <a:cs typeface="Calibri" panose="020F0502020204030204" pitchFamily="34" charset="0"/>
              </a:rPr>
              <a:t>A mixture of interwoven factors, such as regional climate change, eutrophication, pollution, fisheries, hydrographic engineering, agricultural and forestry practices and land cover change are responsible for the current situation and of potential importance as drivers of future changes. </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There is a need for increased cooperation among researchers having specialised knowledge of different components of the coupled biophysical-societal system.</a:t>
            </a:r>
          </a:p>
          <a:p>
            <a:pPr marL="176387" indent="-176387">
              <a:spcAft>
                <a:spcPts val="580"/>
              </a:spcAft>
              <a:buFont typeface="Arial" pitchFamily="34" charset="0"/>
              <a:buChar char="•"/>
              <a:tabLst/>
            </a:pPr>
            <a:r>
              <a:rPr lang="en-GB" sz="1700" dirty="0">
                <a:latin typeface="Calibri" panose="020F0502020204030204" pitchFamily="34" charset="0"/>
                <a:cs typeface="Calibri" panose="020F0502020204030204" pitchFamily="34" charset="0"/>
              </a:rPr>
              <a:t>Key disciplines include meteorology and climate science, oceanography, hydrology, marine, terrestrial and freshwater ecology, microbiology and biogeochemistry, economists, human geographers, political scientists and engineers. </a:t>
            </a:r>
          </a:p>
        </p:txBody>
      </p:sp>
      <p:sp>
        <p:nvSpPr>
          <p:cNvPr id="13" name="Rectangle 2"/>
          <p:cNvSpPr txBox="1">
            <a:spLocks noChangeArrowheads="1"/>
          </p:cNvSpPr>
          <p:nvPr/>
        </p:nvSpPr>
        <p:spPr bwMode="gray">
          <a:xfrm>
            <a:off x="522164" y="1502519"/>
            <a:ext cx="849496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1800" b="1" kern="0" dirty="0">
                <a:solidFill>
                  <a:srgbClr val="000000"/>
                </a:solidFill>
                <a:latin typeface="Calibri" panose="020F0502020204030204" pitchFamily="34" charset="0"/>
                <a:cs typeface="Calibri" panose="020F0502020204030204" pitchFamily="34" charset="0"/>
              </a:rPr>
              <a:t>Juris </a:t>
            </a:r>
            <a:r>
              <a:rPr lang="en-US" sz="1800" b="1" kern="0" dirty="0" err="1">
                <a:solidFill>
                  <a:srgbClr val="000000"/>
                </a:solidFill>
                <a:latin typeface="Calibri" panose="020F0502020204030204" pitchFamily="34" charset="0"/>
                <a:cs typeface="Calibri" panose="020F0502020204030204" pitchFamily="34" charset="0"/>
              </a:rPr>
              <a:t>Aigars</a:t>
            </a:r>
            <a:r>
              <a:rPr lang="en-US" sz="1800" b="1" kern="0" dirty="0">
                <a:solidFill>
                  <a:srgbClr val="000000"/>
                </a:solidFill>
                <a:latin typeface="Calibri" panose="020F0502020204030204" pitchFamily="34" charset="0"/>
                <a:cs typeface="Calibri" panose="020F0502020204030204" pitchFamily="34" charset="0"/>
              </a:rPr>
              <a:t>, University of Latvia </a:t>
            </a:r>
          </a:p>
          <a:p>
            <a:pPr eaLnBrk="1" hangingPunct="1"/>
            <a:r>
              <a:rPr lang="en-US" sz="1800" b="1" kern="0" dirty="0" err="1">
                <a:solidFill>
                  <a:srgbClr val="000000"/>
                </a:solidFill>
                <a:latin typeface="Calibri" panose="020F0502020204030204" pitchFamily="34" charset="0"/>
                <a:cs typeface="Calibri" panose="020F0502020204030204" pitchFamily="34" charset="0"/>
              </a:rPr>
              <a:t>Anneli</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Poska</a:t>
            </a:r>
            <a:r>
              <a:rPr lang="en-US" sz="1800" b="1" kern="0" dirty="0">
                <a:solidFill>
                  <a:srgbClr val="000000"/>
                </a:solidFill>
                <a:latin typeface="Calibri" panose="020F0502020204030204" pitchFamily="34" charset="0"/>
                <a:cs typeface="Calibri" panose="020F0502020204030204" pitchFamily="34" charset="0"/>
              </a:rPr>
              <a:t>, Lund University</a:t>
            </a:r>
          </a:p>
          <a:p>
            <a:pPr eaLnBrk="1" hangingPunct="1"/>
            <a:r>
              <a:rPr lang="en-US" sz="1800" b="1" kern="0" dirty="0">
                <a:solidFill>
                  <a:srgbClr val="000000"/>
                </a:solidFill>
                <a:latin typeface="Calibri" panose="020F0502020204030204" pitchFamily="34" charset="0"/>
                <a:cs typeface="Calibri" panose="020F0502020204030204" pitchFamily="34" charset="0"/>
              </a:rPr>
              <a:t>Marcus Reckermann, Helmholtz-</a:t>
            </a:r>
            <a:r>
              <a:rPr lang="en-US" sz="1800" b="1" kern="0" dirty="0" err="1">
                <a:solidFill>
                  <a:srgbClr val="000000"/>
                </a:solidFill>
                <a:latin typeface="Calibri" panose="020F0502020204030204" pitchFamily="34" charset="0"/>
                <a:cs typeface="Calibri" panose="020F0502020204030204" pitchFamily="34" charset="0"/>
              </a:rPr>
              <a:t>Zentrum</a:t>
            </a:r>
            <a:r>
              <a:rPr lang="en-US" sz="1800" b="1" kern="0" dirty="0">
                <a:solidFill>
                  <a:srgbClr val="000000"/>
                </a:solidFill>
                <a:latin typeface="Calibri" panose="020F0502020204030204" pitchFamily="34" charset="0"/>
                <a:cs typeface="Calibri" panose="020F0502020204030204" pitchFamily="34" charset="0"/>
              </a:rPr>
              <a:t> </a:t>
            </a:r>
            <a:r>
              <a:rPr lang="en-US" sz="1800" b="1" kern="0" dirty="0" err="1">
                <a:solidFill>
                  <a:srgbClr val="000000"/>
                </a:solidFill>
                <a:latin typeface="Calibri" panose="020F0502020204030204" pitchFamily="34" charset="0"/>
                <a:cs typeface="Calibri" panose="020F0502020204030204" pitchFamily="34" charset="0"/>
              </a:rPr>
              <a:t>Geesthacht</a:t>
            </a:r>
            <a:endParaRPr lang="en-US" sz="1800" b="1" kern="0" dirty="0">
              <a:solidFill>
                <a:srgbClr val="000000"/>
              </a:solidFill>
              <a:latin typeface="Calibri" panose="020F0502020204030204" pitchFamily="34" charset="0"/>
              <a:cs typeface="Calibri" panose="020F0502020204030204" pitchFamily="34" charset="0"/>
            </a:endParaRPr>
          </a:p>
        </p:txBody>
      </p:sp>
      <p:pic>
        <p:nvPicPr>
          <p:cNvPr id="14" name="Picture 8" descr="Bildresultat för multiple drivers baltic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901" y="2989264"/>
            <a:ext cx="4200701" cy="39801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ildresultat för shi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0079" y="2566742"/>
            <a:ext cx="2688272" cy="1847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ildresultat för multiple drivers baltic s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386" y="5390887"/>
            <a:ext cx="1776285" cy="203004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bwMode="auto">
          <a:xfrm>
            <a:off x="4314270" y="7293310"/>
            <a:ext cx="1896525"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6772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91128"/>
            <a:ext cx="785982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a:solidFill>
                  <a:srgbClr val="C00000"/>
                </a:solidFill>
                <a:latin typeface="Candara" pitchFamily="34" charset="0"/>
              </a:rPr>
              <a:t>GC6: </a:t>
            </a:r>
            <a:r>
              <a:rPr lang="en-GB" sz="2800" b="1" dirty="0">
                <a:solidFill>
                  <a:srgbClr val="C00000"/>
                </a:solidFill>
                <a:latin typeface="Candara" panose="020E0502030303020204" pitchFamily="34" charset="0"/>
              </a:rPr>
              <a:t>Multiple drivers of </a:t>
            </a:r>
            <a:r>
              <a:rPr lang="en-GB" sz="2800" b="1" dirty="0" smtClean="0">
                <a:solidFill>
                  <a:srgbClr val="C00000"/>
                </a:solidFill>
                <a:latin typeface="Candara" panose="020E0502030303020204" pitchFamily="34" charset="0"/>
              </a:rPr>
              <a:t/>
            </a:r>
            <a:br>
              <a:rPr lang="en-GB" sz="2800" b="1" dirty="0" smtClean="0">
                <a:solidFill>
                  <a:srgbClr val="C00000"/>
                </a:solidFill>
                <a:latin typeface="Candara" panose="020E0502030303020204" pitchFamily="34" charset="0"/>
              </a:rPr>
            </a:br>
            <a:r>
              <a:rPr lang="en-GB" sz="2800" b="1" dirty="0" smtClean="0">
                <a:solidFill>
                  <a:srgbClr val="C00000"/>
                </a:solidFill>
                <a:latin typeface="Candara" panose="020E0502030303020204" pitchFamily="34" charset="0"/>
              </a:rPr>
              <a:t>regional Earth </a:t>
            </a:r>
            <a:r>
              <a:rPr lang="en-GB" sz="2800" b="1" dirty="0">
                <a:solidFill>
                  <a:srgbClr val="C00000"/>
                </a:solidFill>
                <a:latin typeface="Candara" panose="020E0502030303020204" pitchFamily="34" charset="0"/>
              </a:rPr>
              <a:t>system changes</a:t>
            </a:r>
            <a:endParaRPr lang="en-US" sz="2800" b="1" dirty="0">
              <a:solidFill>
                <a:srgbClr val="C00000"/>
              </a:solidFill>
              <a:latin typeface="Candara" panose="020E0502030303020204" pitchFamily="34" charset="0"/>
            </a:endParaRPr>
          </a:p>
        </p:txBody>
      </p:sp>
      <p:pic>
        <p:nvPicPr>
          <p:cNvPr id="1026" name="Picture 2" descr="C:\Users\reckerma\AppData\Local\Temp\an2de3h0.g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15" y="1304857"/>
            <a:ext cx="8621810" cy="601844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
        <p:nvSpPr>
          <p:cNvPr id="17" name="Platshållare för innehåll 2"/>
          <p:cNvSpPr txBox="1">
            <a:spLocks/>
          </p:cNvSpPr>
          <p:nvPr/>
        </p:nvSpPr>
        <p:spPr>
          <a:xfrm>
            <a:off x="3679465" y="7243693"/>
            <a:ext cx="3462944" cy="317569"/>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580"/>
              </a:spcAft>
              <a:tabLst/>
            </a:pPr>
            <a:r>
              <a:rPr lang="de-DE" sz="1323" dirty="0" err="1"/>
              <a:t>from</a:t>
            </a:r>
            <a:r>
              <a:rPr lang="de-DE" sz="1323" dirty="0"/>
              <a:t> Baltic Earth Science Plan 2017</a:t>
            </a:r>
            <a:endParaRPr lang="en-GB" sz="1323" dirty="0"/>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066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4"/>
          <a:stretch>
            <a:fillRect/>
          </a:stretch>
        </p:blipFill>
        <p:spPr>
          <a:xfrm>
            <a:off x="413845" y="1536570"/>
            <a:ext cx="6608637" cy="4487045"/>
          </a:xfrm>
          <a:prstGeom prst="rect">
            <a:avLst/>
          </a:prstGeom>
        </p:spPr>
      </p:pic>
      <p:sp>
        <p:nvSpPr>
          <p:cNvPr id="4" name="Rechteck 3"/>
          <p:cNvSpPr/>
          <p:nvPr/>
        </p:nvSpPr>
        <p:spPr>
          <a:xfrm>
            <a:off x="7411429" y="1404367"/>
            <a:ext cx="3123301" cy="2160591"/>
          </a:xfrm>
          <a:prstGeom prst="rect">
            <a:avLst/>
          </a:prstGeom>
        </p:spPr>
        <p:txBody>
          <a:bodyPr wrap="square">
            <a:spAutoFit/>
          </a:bodyPr>
          <a:lstStyle/>
          <a:p>
            <a:r>
              <a:rPr lang="en-US" dirty="0" smtClean="0"/>
              <a:t>Earth </a:t>
            </a:r>
            <a:r>
              <a:rPr lang="en-US" dirty="0"/>
              <a:t>system </a:t>
            </a:r>
            <a:r>
              <a:rPr lang="en-US" dirty="0" smtClean="0"/>
              <a:t>science treat </a:t>
            </a:r>
            <a:r>
              <a:rPr lang="en-US" dirty="0"/>
              <a:t>the Earth as an integrated system and seeks a deeper understanding of the physical, chemical, biological and human interactions that determine the past, current and future </a:t>
            </a:r>
            <a:r>
              <a:rPr lang="en-US" dirty="0" smtClean="0"/>
              <a:t>state </a:t>
            </a:r>
            <a:r>
              <a:rPr lang="en-US" dirty="0"/>
              <a:t>of the Earth</a:t>
            </a:r>
          </a:p>
        </p:txBody>
      </p:sp>
    </p:spTree>
    <p:extLst>
      <p:ext uri="{BB962C8B-B14F-4D97-AF65-F5344CB8AC3E}">
        <p14:creationId xmlns:p14="http://schemas.microsoft.com/office/powerpoint/2010/main" val="780417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ubrik 1"/>
          <p:cNvSpPr txBox="1">
            <a:spLocks/>
          </p:cNvSpPr>
          <p:nvPr/>
        </p:nvSpPr>
        <p:spPr bwMode="auto">
          <a:xfrm>
            <a:off x="5350270" y="1389434"/>
            <a:ext cx="7634288" cy="485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sv-SE" altLang="de-DE" sz="2000" kern="0" dirty="0" smtClean="0">
                <a:latin typeface="Calibri" panose="020F0502020204030204" pitchFamily="34" charset="0"/>
                <a:cs typeface="Calibri" panose="020F0502020204030204" pitchFamily="34" charset="0"/>
              </a:rPr>
              <a:t>Added value of Regional Atmosphere Models</a:t>
            </a:r>
          </a:p>
        </p:txBody>
      </p:sp>
      <p:sp>
        <p:nvSpPr>
          <p:cNvPr id="14" name="Platshållare för innehåll 2"/>
          <p:cNvSpPr txBox="1">
            <a:spLocks/>
          </p:cNvSpPr>
          <p:nvPr/>
        </p:nvSpPr>
        <p:spPr>
          <a:xfrm>
            <a:off x="5408926" y="2278544"/>
            <a:ext cx="4196027" cy="2990298"/>
          </a:xfrm>
          <a:prstGeom prst="rect">
            <a:avLst/>
          </a:prstGeom>
        </p:spPr>
        <p:txBody>
          <a:bodyPr/>
          <a:lst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a:lstStyle>
          <a:p>
            <a:pPr marL="342900" indent="-342900">
              <a:buFont typeface="Arial" panose="020B0604020202020204" pitchFamily="34" charset="0"/>
              <a:buChar char="•"/>
              <a:defRPr/>
            </a:pPr>
            <a:r>
              <a:rPr lang="sv-SE" sz="2000" kern="0" dirty="0" smtClean="0">
                <a:latin typeface="Calibri" panose="020F0502020204030204" pitchFamily="34" charset="0"/>
                <a:cs typeface="Calibri" panose="020F0502020204030204" pitchFamily="34" charset="0"/>
              </a:rPr>
              <a:t>Orographic details</a:t>
            </a:r>
          </a:p>
          <a:p>
            <a:pPr marL="342900" indent="-342900">
              <a:buFont typeface="Arial" panose="020B0604020202020204" pitchFamily="34" charset="0"/>
              <a:buChar char="•"/>
              <a:defRPr/>
            </a:pPr>
            <a:r>
              <a:rPr lang="sv-SE" sz="2000" kern="0" dirty="0" smtClean="0">
                <a:latin typeface="Calibri" panose="020F0502020204030204" pitchFamily="34" charset="0"/>
                <a:cs typeface="Calibri" panose="020F0502020204030204" pitchFamily="34" charset="0"/>
              </a:rPr>
              <a:t>Land-sea mask</a:t>
            </a:r>
          </a:p>
          <a:p>
            <a:pPr marL="342900" indent="-342900">
              <a:buFont typeface="Arial" panose="020B0604020202020204" pitchFamily="34" charset="0"/>
              <a:buChar char="•"/>
              <a:defRPr/>
            </a:pPr>
            <a:r>
              <a:rPr lang="sv-SE" sz="2000" kern="0" dirty="0" smtClean="0">
                <a:latin typeface="Calibri" panose="020F0502020204030204" pitchFamily="34" charset="0"/>
                <a:cs typeface="Calibri" panose="020F0502020204030204" pitchFamily="34" charset="0"/>
              </a:rPr>
              <a:t>Sea surface boundary conditions (SST and sea ice)</a:t>
            </a:r>
          </a:p>
          <a:p>
            <a:pPr marL="342900" indent="-342900">
              <a:buFont typeface="Arial" panose="020B0604020202020204" pitchFamily="34" charset="0"/>
              <a:buChar char="•"/>
              <a:defRPr/>
            </a:pPr>
            <a:r>
              <a:rPr lang="sv-SE" sz="2000" kern="0" dirty="0" smtClean="0">
                <a:solidFill>
                  <a:srgbClr val="000000"/>
                </a:solidFill>
                <a:latin typeface="Calibri" panose="020F0502020204030204" pitchFamily="34" charset="0"/>
                <a:cs typeface="Calibri" panose="020F0502020204030204" pitchFamily="34" charset="0"/>
              </a:rPr>
              <a:t>More detailed vegetation and soil characteristics</a:t>
            </a:r>
            <a:endParaRPr lang="sv-SE" sz="2000" kern="0" dirty="0" smtClean="0">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sv-SE" sz="2000" kern="0" dirty="0" smtClean="0">
                <a:latin typeface="Calibri" panose="020F0502020204030204" pitchFamily="34" charset="0"/>
                <a:cs typeface="Calibri" panose="020F0502020204030204" pitchFamily="34" charset="0"/>
              </a:rPr>
              <a:t>Extremes, e.g. polar lows, typhoons</a:t>
            </a:r>
          </a:p>
          <a:p>
            <a:pPr marL="342900" indent="-342900">
              <a:buFont typeface="Arial" panose="020B0604020202020204" pitchFamily="34" charset="0"/>
              <a:buChar char="•"/>
              <a:defRPr/>
            </a:pPr>
            <a:endParaRPr lang="sv-SE" sz="2000" kern="0" dirty="0">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4"/>
          <a:stretch>
            <a:fillRect/>
          </a:stretch>
        </p:blipFill>
        <p:spPr>
          <a:xfrm>
            <a:off x="162124" y="1432632"/>
            <a:ext cx="5188146" cy="6078239"/>
          </a:xfrm>
          <a:prstGeom prst="rect">
            <a:avLst/>
          </a:prstGeom>
        </p:spPr>
      </p:pic>
      <p:sp>
        <p:nvSpPr>
          <p:cNvPr id="6" name="Rechteck 5"/>
          <p:cNvSpPr/>
          <p:nvPr/>
        </p:nvSpPr>
        <p:spPr>
          <a:xfrm>
            <a:off x="5562724" y="5672454"/>
            <a:ext cx="4176464" cy="1089529"/>
          </a:xfrm>
          <a:prstGeom prst="rect">
            <a:avLst/>
          </a:prstGeom>
        </p:spPr>
        <p:txBody>
          <a:bodyPr wrap="square">
            <a:spAutoFit/>
          </a:bodyPr>
          <a:lstStyle/>
          <a:p>
            <a:r>
              <a:rPr lang="sv-SE" sz="1800" dirty="0"/>
              <a:t>SMHI’s regional climate models</a:t>
            </a:r>
            <a:r>
              <a:rPr lang="sv-SE" sz="1800" dirty="0" smtClean="0"/>
              <a:t>:</a:t>
            </a:r>
            <a:r>
              <a:rPr lang="sv-SE" sz="1800" dirty="0"/>
              <a:t/>
            </a:r>
            <a:br>
              <a:rPr lang="sv-SE" sz="1800" dirty="0"/>
            </a:br>
            <a:r>
              <a:rPr lang="sv-SE" sz="1800" dirty="0" smtClean="0"/>
              <a:t>RCAO (Source</a:t>
            </a:r>
            <a:r>
              <a:rPr lang="sv-SE" sz="1800" dirty="0"/>
              <a:t>: Döscher et al., 2002)</a:t>
            </a:r>
            <a:br>
              <a:rPr lang="sv-SE" sz="1800" dirty="0"/>
            </a:br>
            <a:r>
              <a:rPr lang="sv-SE" sz="1800" dirty="0" smtClean="0"/>
              <a:t>RCA-NEMO (Source: Wang </a:t>
            </a:r>
            <a:r>
              <a:rPr lang="sv-SE" sz="1800" dirty="0"/>
              <a:t>et al., 2015)</a:t>
            </a:r>
            <a:endParaRPr lang="de-DE" sz="1800" dirty="0"/>
          </a:p>
        </p:txBody>
      </p:sp>
    </p:spTree>
    <p:extLst>
      <p:ext uri="{BB962C8B-B14F-4D97-AF65-F5344CB8AC3E}">
        <p14:creationId xmlns:p14="http://schemas.microsoft.com/office/powerpoint/2010/main" val="2924172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235EEA36-A6CF-491D-8145-073C290052B0}" type="slidenum">
              <a:rPr lang="de-DE" altLang="de-DE"/>
              <a:pPr/>
              <a:t>4</a:t>
            </a:fld>
            <a:endParaRPr lang="de-DE" altLang="de-DE"/>
          </a:p>
        </p:txBody>
      </p:sp>
      <p:sp>
        <p:nvSpPr>
          <p:cNvPr id="12" name="Rectangle 7"/>
          <p:cNvSpPr>
            <a:spLocks noChangeArrowheads="1"/>
          </p:cNvSpPr>
          <p:nvPr/>
        </p:nvSpPr>
        <p:spPr bwMode="gray">
          <a:xfrm>
            <a:off x="1386261"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804">
              <a:lnSpc>
                <a:spcPct val="100000"/>
              </a:lnSpc>
            </a:pPr>
            <a:r>
              <a:rPr lang="en-US" sz="2100" b="1"/>
              <a:t>The Baltic Sea region</a:t>
            </a:r>
            <a:endParaRPr lang="de-DE" sz="2100" b="1"/>
          </a:p>
        </p:txBody>
      </p:sp>
      <p:pic>
        <p:nvPicPr>
          <p:cNvPr id="1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7467" cy="13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60477"/>
            <a:ext cx="7561262" cy="5337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26"/>
          <p:cNvSpPr>
            <a:spLocks noChangeArrowheads="1"/>
          </p:cNvSpPr>
          <p:nvPr/>
        </p:nvSpPr>
        <p:spPr bwMode="auto">
          <a:xfrm rot="-1640260">
            <a:off x="738188" y="2339975"/>
            <a:ext cx="3455987"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6" name="Rectangle 27"/>
          <p:cNvSpPr>
            <a:spLocks noChangeArrowheads="1"/>
          </p:cNvSpPr>
          <p:nvPr/>
        </p:nvSpPr>
        <p:spPr bwMode="gray">
          <a:xfrm>
            <a:off x="4560351" y="1331913"/>
            <a:ext cx="3095625" cy="59378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804">
              <a:tabLst>
                <a:tab pos="449184" algn="l"/>
                <a:tab pos="898366" algn="l"/>
                <a:tab pos="1347550" algn="l"/>
                <a:tab pos="1796733" algn="l"/>
              </a:tabLst>
            </a:pPr>
            <a:r>
              <a:rPr lang="en-US" sz="1800" b="1"/>
              <a:t>The North …</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extensive forests, mostly coniferous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sparsely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rocky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subarctic climate in winter</a:t>
            </a:r>
            <a:endParaRPr lang="de-DE" sz="1800" b="1">
              <a:solidFill>
                <a:schemeClr val="accent1"/>
              </a:solidFill>
            </a:endParaRPr>
          </a:p>
        </p:txBody>
      </p:sp>
      <p:pic>
        <p:nvPicPr>
          <p:cNvPr id="1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7" y="1314451"/>
            <a:ext cx="2808288" cy="1457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771777"/>
            <a:ext cx="2832100" cy="1668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809625" y="3925094"/>
            <a:ext cx="9745664" cy="3491707"/>
            <a:chOff x="809625" y="3925093"/>
            <a:chExt cx="9745663" cy="3491707"/>
          </a:xfrm>
        </p:grpSpPr>
        <p:sp>
          <p:nvSpPr>
            <p:cNvPr id="14" name="Oval 25"/>
            <p:cNvSpPr>
              <a:spLocks noChangeArrowheads="1"/>
            </p:cNvSpPr>
            <p:nvPr/>
          </p:nvSpPr>
          <p:spPr bwMode="auto">
            <a:xfrm rot="-1640260">
              <a:off x="809625" y="4140200"/>
              <a:ext cx="2952750" cy="14414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9"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188" y="4140200"/>
              <a:ext cx="2832100" cy="187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5653088"/>
              <a:ext cx="2832100" cy="1763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34"/>
            <p:cNvSpPr>
              <a:spLocks noChangeArrowheads="1"/>
            </p:cNvSpPr>
            <p:nvPr/>
          </p:nvSpPr>
          <p:spPr bwMode="gray">
            <a:xfrm>
              <a:off x="4591131" y="3925093"/>
              <a:ext cx="3095625" cy="20883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09" lvl="1" indent="-444421" defTabSz="1042804">
                <a:tabLst>
                  <a:tab pos="449184" algn="l"/>
                  <a:tab pos="898366" algn="l"/>
                  <a:tab pos="1347550" algn="l"/>
                  <a:tab pos="1796733" algn="l"/>
                </a:tabLst>
              </a:pPr>
              <a:r>
                <a:rPr lang="en-US" sz="1800" b="1"/>
                <a:t>The South…</a:t>
              </a:r>
              <a:br>
                <a:rPr lang="en-US" sz="1800" b="1"/>
              </a:br>
              <a:endParaRPr lang="de-DE" sz="1800"/>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intense agriculture</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densely populated</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mostly sandy coasts</a:t>
              </a:r>
            </a:p>
            <a:p>
              <a:pPr marL="446009" lvl="1" indent="-444421" defTabSz="1042804">
                <a:buFont typeface="Wingdings 3" pitchFamily="18" charset="2"/>
                <a:buChar char="Ò"/>
                <a:tabLst>
                  <a:tab pos="449184" algn="l"/>
                  <a:tab pos="898366" algn="l"/>
                  <a:tab pos="1347550" algn="l"/>
                  <a:tab pos="1796733" algn="l"/>
                </a:tabLst>
              </a:pPr>
              <a:r>
                <a:rPr lang="en-US" sz="1800" b="1">
                  <a:solidFill>
                    <a:schemeClr val="accent1"/>
                  </a:solidFill>
                </a:rPr>
                <a:t>moderate climate in winter</a:t>
              </a:r>
            </a:p>
            <a:p>
              <a:pPr defTabSz="1042804">
                <a:tabLst>
                  <a:tab pos="449184" algn="l"/>
                  <a:tab pos="898366" algn="l"/>
                  <a:tab pos="1347550" algn="l"/>
                  <a:tab pos="1796733" algn="l"/>
                </a:tabLst>
              </a:pPr>
              <a:endParaRPr lang="de-DE" sz="1800" b="1">
                <a:solidFill>
                  <a:schemeClr val="accent1"/>
                </a:solidFill>
              </a:endParaRPr>
            </a:p>
          </p:txBody>
        </p:sp>
      </p:grpSp>
      <p:sp>
        <p:nvSpPr>
          <p:cNvPr id="21" name="Rechteck 2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584155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386280" y="1452346"/>
            <a:ext cx="5913633" cy="5870957"/>
          </a:xfrm>
          <a:prstGeom prst="rect">
            <a:avLst/>
          </a:prstGeom>
        </p:spPr>
      </p:pic>
      <p:sp>
        <p:nvSpPr>
          <p:cNvPr id="13" name="textruta 1"/>
          <p:cNvSpPr txBox="1"/>
          <p:nvPr/>
        </p:nvSpPr>
        <p:spPr>
          <a:xfrm>
            <a:off x="6570836" y="1513866"/>
            <a:ext cx="3816424" cy="4154984"/>
          </a:xfrm>
          <a:prstGeom prst="rect">
            <a:avLst/>
          </a:prstGeom>
          <a:noFill/>
        </p:spPr>
        <p:txBody>
          <a:bodyPr wrap="square">
            <a:spAutoFit/>
          </a:bodyPr>
          <a:lstStyle/>
          <a:p>
            <a:pPr>
              <a:defRPr/>
            </a:pPr>
            <a:r>
              <a:rPr lang="sv-SE" sz="2000" dirty="0" smtClean="0">
                <a:solidFill>
                  <a:prstClr val="black"/>
                </a:solidFill>
              </a:rPr>
              <a:t>Additional</a:t>
            </a:r>
            <a:r>
              <a:rPr lang="sv-SE" sz="2000" dirty="0">
                <a:solidFill>
                  <a:prstClr val="black"/>
                </a:solidFill>
              </a:rPr>
              <a:t> </a:t>
            </a:r>
            <a:r>
              <a:rPr lang="sv-SE" sz="2000" dirty="0" smtClean="0">
                <a:solidFill>
                  <a:prstClr val="black"/>
                </a:solidFill>
              </a:rPr>
              <a:t>components</a:t>
            </a:r>
          </a:p>
          <a:p>
            <a:pPr>
              <a:defRPr/>
            </a:pPr>
            <a:endParaRPr lang="sv-SE" sz="2000" dirty="0">
              <a:solidFill>
                <a:prstClr val="black"/>
              </a:solidFill>
            </a:endParaRPr>
          </a:p>
          <a:p>
            <a:pPr marL="285750" indent="-285750">
              <a:buFont typeface="Arial" panose="020B0604020202020204" pitchFamily="34" charset="0"/>
              <a:buChar char="•"/>
              <a:defRPr/>
            </a:pPr>
            <a:r>
              <a:rPr lang="sv-SE" sz="2000" dirty="0" err="1">
                <a:solidFill>
                  <a:prstClr val="black"/>
                </a:solidFill>
              </a:rPr>
              <a:t>sea</a:t>
            </a:r>
            <a:r>
              <a:rPr lang="sv-SE" sz="2000" dirty="0">
                <a:solidFill>
                  <a:prstClr val="black"/>
                </a:solidFill>
              </a:rPr>
              <a:t> </a:t>
            </a:r>
            <a:r>
              <a:rPr lang="sv-SE" sz="2000" dirty="0" err="1">
                <a:solidFill>
                  <a:prstClr val="black"/>
                </a:solidFill>
              </a:rPr>
              <a:t>ice</a:t>
            </a:r>
            <a:endParaRPr lang="sv-SE" sz="2000" dirty="0">
              <a:solidFill>
                <a:prstClr val="black"/>
              </a:solidFill>
            </a:endParaRPr>
          </a:p>
          <a:p>
            <a:pPr marL="285750" indent="-285750">
              <a:buFont typeface="Arial" panose="020B0604020202020204" pitchFamily="34" charset="0"/>
              <a:buChar char="•"/>
              <a:defRPr/>
            </a:pPr>
            <a:r>
              <a:rPr lang="sv-SE" sz="2000" dirty="0">
                <a:solidFill>
                  <a:prstClr val="black"/>
                </a:solidFill>
              </a:rPr>
              <a:t>waves</a:t>
            </a:r>
          </a:p>
          <a:p>
            <a:pPr marL="285750" indent="-285750">
              <a:buFont typeface="Arial" panose="020B0604020202020204" pitchFamily="34" charset="0"/>
              <a:buChar char="•"/>
              <a:defRPr/>
            </a:pPr>
            <a:r>
              <a:rPr lang="sv-SE" sz="2000" dirty="0">
                <a:solidFill>
                  <a:prstClr val="black"/>
                </a:solidFill>
              </a:rPr>
              <a:t>marine </a:t>
            </a:r>
            <a:r>
              <a:rPr lang="sv-SE" sz="2000" dirty="0" err="1">
                <a:solidFill>
                  <a:prstClr val="black"/>
                </a:solidFill>
              </a:rPr>
              <a:t>biogeochemistry</a:t>
            </a:r>
            <a:endParaRPr lang="sv-SE" sz="2000" dirty="0">
              <a:solidFill>
                <a:prstClr val="black"/>
              </a:solidFill>
            </a:endParaRPr>
          </a:p>
          <a:p>
            <a:pPr marL="285750" indent="-285750">
              <a:buFont typeface="Arial" panose="020B0604020202020204" pitchFamily="34" charset="0"/>
              <a:buChar char="•"/>
              <a:defRPr/>
            </a:pPr>
            <a:r>
              <a:rPr lang="sv-SE" sz="2000" dirty="0">
                <a:solidFill>
                  <a:prstClr val="black"/>
                </a:solidFill>
              </a:rPr>
              <a:t>(marine </a:t>
            </a:r>
            <a:r>
              <a:rPr lang="sv-SE" sz="2000" dirty="0" err="1">
                <a:solidFill>
                  <a:prstClr val="black"/>
                </a:solidFill>
              </a:rPr>
              <a:t>food</a:t>
            </a:r>
            <a:r>
              <a:rPr lang="sv-SE" sz="2000" dirty="0">
                <a:solidFill>
                  <a:prstClr val="black"/>
                </a:solidFill>
              </a:rPr>
              <a:t> web)</a:t>
            </a:r>
          </a:p>
          <a:p>
            <a:pPr marL="285750" indent="-285750">
              <a:buFont typeface="Arial" panose="020B0604020202020204" pitchFamily="34" charset="0"/>
              <a:buChar char="•"/>
              <a:defRPr/>
            </a:pPr>
            <a:r>
              <a:rPr lang="sv-SE" sz="2000" dirty="0">
                <a:solidFill>
                  <a:prstClr val="black"/>
                </a:solidFill>
              </a:rPr>
              <a:t>sediments</a:t>
            </a:r>
          </a:p>
          <a:p>
            <a:pPr marL="285750" indent="-285750">
              <a:buFont typeface="Arial" panose="020B0604020202020204" pitchFamily="34" charset="0"/>
              <a:buChar char="•"/>
              <a:defRPr/>
            </a:pPr>
            <a:r>
              <a:rPr lang="sv-SE" sz="2000" dirty="0">
                <a:solidFill>
                  <a:prstClr val="black"/>
                </a:solidFill>
              </a:rPr>
              <a:t>land </a:t>
            </a:r>
            <a:r>
              <a:rPr lang="sv-SE" sz="2000" dirty="0" err="1">
                <a:solidFill>
                  <a:prstClr val="black"/>
                </a:solidFill>
              </a:rPr>
              <a:t>surface</a:t>
            </a:r>
            <a:r>
              <a:rPr lang="sv-SE" sz="2000" dirty="0">
                <a:solidFill>
                  <a:prstClr val="black"/>
                </a:solidFill>
              </a:rPr>
              <a:t> and </a:t>
            </a:r>
            <a:r>
              <a:rPr lang="sv-SE" sz="2000" dirty="0" err="1">
                <a:solidFill>
                  <a:prstClr val="black"/>
                </a:solidFill>
              </a:rPr>
              <a:t>hydrology</a:t>
            </a:r>
            <a:endParaRPr lang="sv-SE" sz="2000" dirty="0">
              <a:solidFill>
                <a:prstClr val="black"/>
              </a:solidFill>
            </a:endParaRPr>
          </a:p>
          <a:p>
            <a:pPr marL="285750" indent="-285750">
              <a:buFont typeface="Arial" panose="020B0604020202020204" pitchFamily="34" charset="0"/>
              <a:buChar char="•"/>
              <a:defRPr/>
            </a:pPr>
            <a:r>
              <a:rPr lang="sv-SE" sz="2000" dirty="0">
                <a:solidFill>
                  <a:prstClr val="black"/>
                </a:solidFill>
              </a:rPr>
              <a:t>lakes</a:t>
            </a:r>
          </a:p>
          <a:p>
            <a:pPr marL="285750" indent="-285750">
              <a:buFont typeface="Arial" panose="020B0604020202020204" pitchFamily="34" charset="0"/>
              <a:buChar char="•"/>
              <a:defRPr/>
            </a:pPr>
            <a:r>
              <a:rPr lang="sv-SE" sz="2000" dirty="0">
                <a:solidFill>
                  <a:prstClr val="black"/>
                </a:solidFill>
              </a:rPr>
              <a:t>(</a:t>
            </a:r>
            <a:r>
              <a:rPr lang="sv-SE" sz="2000" dirty="0" err="1">
                <a:solidFill>
                  <a:prstClr val="black"/>
                </a:solidFill>
              </a:rPr>
              <a:t>dynamic</a:t>
            </a:r>
            <a:r>
              <a:rPr lang="sv-SE" sz="2000" dirty="0">
                <a:solidFill>
                  <a:prstClr val="black"/>
                </a:solidFill>
              </a:rPr>
              <a:t> land vegetation)</a:t>
            </a:r>
          </a:p>
          <a:p>
            <a:pPr marL="285750" indent="-285750">
              <a:buFont typeface="Arial" panose="020B0604020202020204" pitchFamily="34" charset="0"/>
              <a:buChar char="•"/>
              <a:defRPr/>
            </a:pPr>
            <a:r>
              <a:rPr lang="sv-SE" sz="2000" dirty="0">
                <a:solidFill>
                  <a:prstClr val="black"/>
                </a:solidFill>
              </a:rPr>
              <a:t>(atmospheric chemistry</a:t>
            </a:r>
            <a:r>
              <a:rPr lang="sv-SE" sz="2000" dirty="0" smtClean="0">
                <a:solidFill>
                  <a:prstClr val="black"/>
                </a:solidFill>
              </a:rPr>
              <a:t>)</a:t>
            </a:r>
            <a:endParaRPr lang="sv-SE" sz="2000" dirty="0">
              <a:solidFill>
                <a:prstClr val="black"/>
              </a:solidFill>
            </a:endParaRPr>
          </a:p>
        </p:txBody>
      </p:sp>
    </p:spTree>
    <p:extLst>
      <p:ext uri="{BB962C8B-B14F-4D97-AF65-F5344CB8AC3E}">
        <p14:creationId xmlns:p14="http://schemas.microsoft.com/office/powerpoint/2010/main" val="3823548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4"/>
          <a:stretch>
            <a:fillRect/>
          </a:stretch>
        </p:blipFill>
        <p:spPr>
          <a:xfrm>
            <a:off x="883582" y="1692399"/>
            <a:ext cx="8096190" cy="5145470"/>
          </a:xfrm>
          <a:prstGeom prst="rect">
            <a:avLst/>
          </a:prstGeom>
        </p:spPr>
      </p:pic>
      <p:pic>
        <p:nvPicPr>
          <p:cNvPr id="4" name="Grafik 3"/>
          <p:cNvPicPr>
            <a:picLocks noChangeAspect="1"/>
          </p:cNvPicPr>
          <p:nvPr/>
        </p:nvPicPr>
        <p:blipFill>
          <a:blip r:embed="rId5"/>
          <a:stretch>
            <a:fillRect/>
          </a:stretch>
        </p:blipFill>
        <p:spPr>
          <a:xfrm>
            <a:off x="1151490" y="1211201"/>
            <a:ext cx="7474344" cy="542591"/>
          </a:xfrm>
          <a:prstGeom prst="rect">
            <a:avLst/>
          </a:prstGeom>
        </p:spPr>
      </p:pic>
      <p:sp>
        <p:nvSpPr>
          <p:cNvPr id="14" name="textruta 3"/>
          <p:cNvSpPr txBox="1">
            <a:spLocks noChangeArrowheads="1"/>
          </p:cNvSpPr>
          <p:nvPr/>
        </p:nvSpPr>
        <p:spPr bwMode="auto">
          <a:xfrm>
            <a:off x="905068" y="6951865"/>
            <a:ext cx="625177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MetaPro-Normal" pitchFamily="2" charset="0"/>
                <a:ea typeface="Arial Unicode MS" panose="020B0604020202020204" pitchFamily="34" charset="-128"/>
                <a:cs typeface="Arial Unicode MS" panose="020B060402020202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MetaPro-Normal" pitchFamily="2" charset="0"/>
                <a:ea typeface="Arial Unicode MS" panose="020B0604020202020204" pitchFamily="34" charset="-128"/>
                <a:cs typeface="Arial Unicode MS" panose="020B060402020202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MetaPro-Normal" pitchFamily="2" charset="0"/>
                <a:ea typeface="Arial Unicode MS" panose="020B0604020202020204" pitchFamily="34" charset="-128"/>
                <a:cs typeface="Arial Unicode MS" panose="020B060402020202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9pPr>
          </a:lstStyle>
          <a:p>
            <a:pPr>
              <a:spcBef>
                <a:spcPct val="0"/>
              </a:spcBef>
              <a:buFontTx/>
              <a:buNone/>
            </a:pPr>
            <a:r>
              <a:rPr lang="sv-SE" altLang="de-DE"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Data source: Peter Löwe, Bundesamt fuer Seeschifffahrt und Hydrographie</a:t>
            </a:r>
          </a:p>
          <a:p>
            <a:pPr>
              <a:spcBef>
                <a:spcPct val="0"/>
              </a:spcBef>
              <a:buFontTx/>
              <a:buNone/>
            </a:pPr>
            <a:r>
              <a:rPr lang="sv-SE" altLang="de-DE"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http://www.bsh.de/en/Marine_data/Observations/Sea_surface_temperatures/</a:t>
            </a:r>
          </a:p>
        </p:txBody>
      </p:sp>
      <p:sp>
        <p:nvSpPr>
          <p:cNvPr id="15" name="textruta 6"/>
          <p:cNvSpPr txBox="1">
            <a:spLocks noChangeArrowheads="1"/>
          </p:cNvSpPr>
          <p:nvPr/>
        </p:nvSpPr>
        <p:spPr bwMode="auto">
          <a:xfrm>
            <a:off x="7765279" y="7193592"/>
            <a:ext cx="280076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MetaPro-Normal" pitchFamily="2" charset="0"/>
                <a:ea typeface="Arial Unicode MS" panose="020B0604020202020204" pitchFamily="34" charset="-128"/>
                <a:cs typeface="Arial Unicode MS" panose="020B060402020202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MetaPro-Normal" pitchFamily="2" charset="0"/>
                <a:ea typeface="Arial Unicode MS" panose="020B0604020202020204" pitchFamily="34" charset="-128"/>
                <a:cs typeface="Arial Unicode MS" panose="020B060402020202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MetaPro-Normal" pitchFamily="2" charset="0"/>
                <a:ea typeface="Arial Unicode MS" panose="020B0604020202020204" pitchFamily="34" charset="-128"/>
                <a:cs typeface="Arial Unicode MS" panose="020B060402020202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9pPr>
          </a:lstStyle>
          <a:p>
            <a:pPr algn="ctr">
              <a:spcBef>
                <a:spcPct val="0"/>
              </a:spcBef>
              <a:buFontTx/>
              <a:buNone/>
            </a:pPr>
            <a:r>
              <a:rPr lang="sv-SE" altLang="de-DE" sz="1600" dirty="0">
                <a:solidFill>
                  <a:srgbClr val="000000"/>
                </a:solidFill>
                <a:latin typeface="Arial" panose="020B0604020202020204" pitchFamily="34" charset="0"/>
              </a:rPr>
              <a:t>(Source: </a:t>
            </a:r>
            <a:r>
              <a:rPr lang="sv-SE" altLang="de-DE" sz="1600" dirty="0">
                <a:solidFill>
                  <a:srgbClr val="000000"/>
                </a:solidFill>
                <a:latin typeface="CMR10"/>
              </a:rPr>
              <a:t>Gröger et al.</a:t>
            </a:r>
            <a:r>
              <a:rPr lang="sv-SE" altLang="de-DE" sz="1600" dirty="0">
                <a:solidFill>
                  <a:srgbClr val="000000"/>
                </a:solidFill>
                <a:latin typeface="Arial" panose="020B0604020202020204" pitchFamily="34" charset="0"/>
              </a:rPr>
              <a:t>, 2015)</a:t>
            </a:r>
          </a:p>
        </p:txBody>
      </p:sp>
    </p:spTree>
    <p:extLst>
      <p:ext uri="{BB962C8B-B14F-4D97-AF65-F5344CB8AC3E}">
        <p14:creationId xmlns:p14="http://schemas.microsoft.com/office/powerpoint/2010/main" val="3588861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1962324" y="2629376"/>
            <a:ext cx="6925656" cy="4035902"/>
          </a:xfrm>
          <a:prstGeom prst="rect">
            <a:avLst/>
          </a:prstGeom>
        </p:spPr>
      </p:pic>
      <p:pic>
        <p:nvPicPr>
          <p:cNvPr id="5" name="Grafik 4"/>
          <p:cNvPicPr>
            <a:picLocks noChangeAspect="1"/>
          </p:cNvPicPr>
          <p:nvPr/>
        </p:nvPicPr>
        <p:blipFill>
          <a:blip r:embed="rId5"/>
          <a:stretch>
            <a:fillRect/>
          </a:stretch>
        </p:blipFill>
        <p:spPr>
          <a:xfrm>
            <a:off x="419490" y="1404598"/>
            <a:ext cx="1963082" cy="1286367"/>
          </a:xfrm>
          <a:prstGeom prst="rect">
            <a:avLst/>
          </a:prstGeom>
        </p:spPr>
      </p:pic>
      <p:pic>
        <p:nvPicPr>
          <p:cNvPr id="6" name="Grafik 5"/>
          <p:cNvPicPr>
            <a:picLocks noChangeAspect="1"/>
          </p:cNvPicPr>
          <p:nvPr/>
        </p:nvPicPr>
        <p:blipFill>
          <a:blip r:embed="rId6"/>
          <a:stretch>
            <a:fillRect/>
          </a:stretch>
        </p:blipFill>
        <p:spPr>
          <a:xfrm>
            <a:off x="6118394" y="1274516"/>
            <a:ext cx="4102964" cy="1146147"/>
          </a:xfrm>
          <a:prstGeom prst="rect">
            <a:avLst/>
          </a:prstGeom>
        </p:spPr>
      </p:pic>
      <p:sp>
        <p:nvSpPr>
          <p:cNvPr id="7" name="Rechteck 6"/>
          <p:cNvSpPr/>
          <p:nvPr/>
        </p:nvSpPr>
        <p:spPr>
          <a:xfrm>
            <a:off x="218131" y="6800391"/>
            <a:ext cx="10414042" cy="387798"/>
          </a:xfrm>
          <a:prstGeom prst="rect">
            <a:avLst/>
          </a:prstGeom>
        </p:spPr>
        <p:txBody>
          <a:bodyPr wrap="square">
            <a:spAutoFit/>
          </a:bodyPr>
          <a:lstStyle/>
          <a:p>
            <a:pPr algn="ctr"/>
            <a:r>
              <a:rPr lang="en-GB" altLang="de-DE" dirty="0">
                <a:cs typeface="Calibri" panose="020F0502020204030204" pitchFamily="34" charset="0"/>
              </a:rPr>
              <a:t>Advanced</a:t>
            </a:r>
            <a:r>
              <a:rPr lang="en-US" altLang="de-DE" dirty="0">
                <a:cs typeface="Calibri" panose="020F0502020204030204" pitchFamily="34" charset="0"/>
              </a:rPr>
              <a:t> modeling</a:t>
            </a:r>
            <a:r>
              <a:rPr lang="en-GB" altLang="de-DE" dirty="0">
                <a:cs typeface="Calibri" panose="020F0502020204030204" pitchFamily="34" charset="0"/>
              </a:rPr>
              <a:t> tool for </a:t>
            </a:r>
            <a:r>
              <a:rPr lang="en-US" altLang="de-DE" dirty="0">
                <a:cs typeface="Calibri" panose="020F0502020204030204" pitchFamily="34" charset="0"/>
              </a:rPr>
              <a:t>scenarios of the Baltic Sea </a:t>
            </a:r>
            <a:r>
              <a:rPr lang="en-US" altLang="de-DE" dirty="0" err="1">
                <a:cs typeface="Calibri" panose="020F0502020204030204" pitchFamily="34" charset="0"/>
              </a:rPr>
              <a:t>ECOsystem</a:t>
            </a:r>
            <a:r>
              <a:rPr lang="en-US" altLang="de-DE" dirty="0">
                <a:cs typeface="Calibri" panose="020F0502020204030204" pitchFamily="34" charset="0"/>
              </a:rPr>
              <a:t> to SUPPORT decision making (Meier et al. 2011, GRL)</a:t>
            </a:r>
            <a:endParaRPr lang="sv-SE" altLang="de-DE" dirty="0">
              <a:cs typeface="Calibri" panose="020F0502020204030204" pitchFamily="34" charset="0"/>
            </a:endParaRPr>
          </a:p>
        </p:txBody>
      </p:sp>
    </p:spTree>
    <p:extLst>
      <p:ext uri="{BB962C8B-B14F-4D97-AF65-F5344CB8AC3E}">
        <p14:creationId xmlns:p14="http://schemas.microsoft.com/office/powerpoint/2010/main" val="2730377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9" name="Rectangle 2"/>
          <p:cNvSpPr txBox="1">
            <a:spLocks noChangeArrowheads="1"/>
          </p:cNvSpPr>
          <p:nvPr/>
        </p:nvSpPr>
        <p:spPr bwMode="gray">
          <a:xfrm>
            <a:off x="384358" y="295245"/>
            <a:ext cx="7859823"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C00000"/>
                </a:solidFill>
                <a:latin typeface="Candara" pitchFamily="34" charset="0"/>
              </a:rPr>
              <a:t>WG on Regional Climate System Modelling</a:t>
            </a:r>
            <a:endParaRPr lang="en-US" sz="2800" b="1" dirty="0">
              <a:solidFill>
                <a:srgbClr val="C00000"/>
              </a:solidFill>
              <a:latin typeface="Candara" panose="020E0502030303020204" pitchFamily="34" charset="0"/>
            </a:endParaRPr>
          </a:p>
        </p:txBody>
      </p:sp>
      <p:sp>
        <p:nvSpPr>
          <p:cNvPr id="10" name="Rechteck 9"/>
          <p:cNvSpPr/>
          <p:nvPr/>
        </p:nvSpPr>
        <p:spPr bwMode="auto">
          <a:xfrm>
            <a:off x="4314270" y="7323303"/>
            <a:ext cx="1896525" cy="237960"/>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ubrik 1"/>
          <p:cNvSpPr txBox="1">
            <a:spLocks/>
          </p:cNvSpPr>
          <p:nvPr/>
        </p:nvSpPr>
        <p:spPr>
          <a:xfrm>
            <a:off x="7766637" y="1757047"/>
            <a:ext cx="1872208" cy="1633624"/>
          </a:xfrm>
          <a:prstGeom prst="rect">
            <a:avLst/>
          </a:prstGeom>
        </p:spPr>
        <p:txBody>
          <a:bodyPr/>
          <a:lst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sv-SE" altLang="de-DE" sz="2000" kern="0" dirty="0" smtClean="0"/>
              <a:t>Difference:</a:t>
            </a:r>
          </a:p>
          <a:p>
            <a:pPr>
              <a:lnSpc>
                <a:spcPct val="100000"/>
              </a:lnSpc>
              <a:buFontTx/>
            </a:pPr>
            <a:r>
              <a:rPr lang="sv-SE" altLang="de-DE" sz="2000" kern="0" dirty="0" smtClean="0"/>
              <a:t>Coupled </a:t>
            </a:r>
          </a:p>
          <a:p>
            <a:pPr>
              <a:lnSpc>
                <a:spcPct val="100000"/>
              </a:lnSpc>
              <a:buFontTx/>
            </a:pPr>
            <a:r>
              <a:rPr lang="sv-SE" altLang="de-DE" sz="2000" kern="0" dirty="0" smtClean="0"/>
              <a:t>minus </a:t>
            </a:r>
          </a:p>
          <a:p>
            <a:pPr>
              <a:lnSpc>
                <a:spcPct val="100000"/>
              </a:lnSpc>
              <a:buFontTx/>
            </a:pPr>
            <a:r>
              <a:rPr lang="sv-SE" altLang="de-DE" sz="2000" kern="0" dirty="0" smtClean="0"/>
              <a:t>Uncoupled</a:t>
            </a:r>
          </a:p>
        </p:txBody>
      </p:sp>
      <p:sp>
        <p:nvSpPr>
          <p:cNvPr id="15" name="textruta 6"/>
          <p:cNvSpPr txBox="1">
            <a:spLocks noChangeArrowheads="1"/>
          </p:cNvSpPr>
          <p:nvPr/>
        </p:nvSpPr>
        <p:spPr bwMode="auto">
          <a:xfrm>
            <a:off x="7650956" y="6899612"/>
            <a:ext cx="2800767"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Font typeface="Arial" panose="020B0604020202020204" pitchFamily="34" charset="0"/>
              <a:buChar char="•"/>
              <a:defRPr sz="3200">
                <a:solidFill>
                  <a:schemeClr val="tx1"/>
                </a:solidFill>
                <a:latin typeface="MetaPro-Normal" pitchFamily="2" charset="0"/>
                <a:ea typeface="Arial Unicode MS" panose="020B0604020202020204" pitchFamily="34" charset="-128"/>
                <a:cs typeface="Arial Unicode MS" panose="020B060402020202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MetaPro-Normal" pitchFamily="2" charset="0"/>
                <a:ea typeface="Arial Unicode MS" panose="020B0604020202020204" pitchFamily="34" charset="-128"/>
                <a:cs typeface="Arial Unicode MS" panose="020B060402020202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MetaPro-Normal" pitchFamily="2" charset="0"/>
                <a:ea typeface="Arial Unicode MS" panose="020B0604020202020204" pitchFamily="34" charset="-128"/>
                <a:cs typeface="Arial Unicode MS" panose="020B060402020202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MetaPro-Normal" pitchFamily="2" charset="0"/>
                <a:ea typeface="Arial Unicode MS" panose="020B0604020202020204" pitchFamily="34" charset="-128"/>
                <a:cs typeface="Arial Unicode MS" panose="020B0604020202020204" pitchFamily="34" charset="-128"/>
              </a:defRPr>
            </a:lvl9pPr>
          </a:lstStyle>
          <a:p>
            <a:pPr algn="ctr">
              <a:spcBef>
                <a:spcPct val="0"/>
              </a:spcBef>
              <a:buFontTx/>
              <a:buNone/>
            </a:pPr>
            <a:r>
              <a:rPr lang="sv-SE" altLang="de-DE" sz="1600" dirty="0">
                <a:solidFill>
                  <a:srgbClr val="000000"/>
                </a:solidFill>
                <a:latin typeface="Arial" panose="020B0604020202020204" pitchFamily="34" charset="0"/>
              </a:rPr>
              <a:t>(Source: </a:t>
            </a:r>
            <a:r>
              <a:rPr lang="sv-SE" altLang="de-DE" sz="1600" dirty="0">
                <a:solidFill>
                  <a:srgbClr val="000000"/>
                </a:solidFill>
                <a:latin typeface="CMR10"/>
              </a:rPr>
              <a:t>Gröger et al.</a:t>
            </a:r>
            <a:r>
              <a:rPr lang="sv-SE" altLang="de-DE" sz="1600" dirty="0">
                <a:solidFill>
                  <a:srgbClr val="000000"/>
                </a:solidFill>
                <a:latin typeface="Arial" panose="020B0604020202020204" pitchFamily="34" charset="0"/>
              </a:rPr>
              <a:t>, 2015)</a:t>
            </a:r>
          </a:p>
        </p:txBody>
      </p:sp>
      <p:pic>
        <p:nvPicPr>
          <p:cNvPr id="19" name="Grafik 18"/>
          <p:cNvPicPr>
            <a:picLocks noChangeAspect="1"/>
          </p:cNvPicPr>
          <p:nvPr/>
        </p:nvPicPr>
        <p:blipFill>
          <a:blip r:embed="rId4"/>
          <a:stretch>
            <a:fillRect/>
          </a:stretch>
        </p:blipFill>
        <p:spPr>
          <a:xfrm>
            <a:off x="128787" y="1454865"/>
            <a:ext cx="6323942" cy="4915923"/>
          </a:xfrm>
          <a:prstGeom prst="rect">
            <a:avLst/>
          </a:prstGeom>
        </p:spPr>
      </p:pic>
      <p:sp>
        <p:nvSpPr>
          <p:cNvPr id="5" name="Ellipse 4"/>
          <p:cNvSpPr/>
          <p:nvPr/>
        </p:nvSpPr>
        <p:spPr bwMode="auto">
          <a:xfrm>
            <a:off x="3258468" y="3135010"/>
            <a:ext cx="637477" cy="630686"/>
          </a:xfrm>
          <a:prstGeom prst="ellipse">
            <a:avLst/>
          </a:prstGeom>
          <a:noFill/>
          <a:ln w="3175" cap="flat" cmpd="sng" algn="ctr">
            <a:solidFill>
              <a:schemeClr val="tx1"/>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cxnSp>
        <p:nvCxnSpPr>
          <p:cNvPr id="7" name="Gerade Verbindung mit Pfeil 6"/>
          <p:cNvCxnSpPr/>
          <p:nvPr/>
        </p:nvCxnSpPr>
        <p:spPr bwMode="auto">
          <a:xfrm flipH="1" flipV="1">
            <a:off x="3876236" y="3522759"/>
            <a:ext cx="4712463" cy="1044877"/>
          </a:xfrm>
          <a:prstGeom prst="straightConnector1">
            <a:avLst/>
          </a:prstGeom>
          <a:solidFill>
            <a:schemeClr val="bg1"/>
          </a:solidFill>
          <a:ln w="31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ubrik 1"/>
          <p:cNvSpPr txBox="1">
            <a:spLocks/>
          </p:cNvSpPr>
          <p:nvPr/>
        </p:nvSpPr>
        <p:spPr>
          <a:xfrm>
            <a:off x="7860047" y="4661447"/>
            <a:ext cx="2268698" cy="429917"/>
          </a:xfrm>
          <a:prstGeom prst="rect">
            <a:avLst/>
          </a:prstGeom>
        </p:spPr>
        <p:txBody>
          <a:bodyPr/>
          <a:lst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sv-SE" altLang="de-DE" sz="2000" kern="0" dirty="0" smtClean="0"/>
              <a:t>Ice Albedo Effect</a:t>
            </a:r>
          </a:p>
        </p:txBody>
      </p:sp>
    </p:spTree>
    <p:extLst>
      <p:ext uri="{BB962C8B-B14F-4D97-AF65-F5344CB8AC3E}">
        <p14:creationId xmlns:p14="http://schemas.microsoft.com/office/powerpoint/2010/main" val="114710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3" name="Rectangle 2"/>
          <p:cNvSpPr txBox="1">
            <a:spLocks noChangeArrowheads="1"/>
          </p:cNvSpPr>
          <p:nvPr/>
        </p:nvSpPr>
        <p:spPr bwMode="gray">
          <a:xfrm>
            <a:off x="822973" y="376109"/>
            <a:ext cx="625191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Recent accomplishments (current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0" y="1038584"/>
            <a:ext cx="9091116" cy="6524047"/>
          </a:xfrm>
          <a:prstGeom prst="rect">
            <a:avLst/>
          </a:prstGeom>
        </p:spPr>
      </p:pic>
      <p:sp>
        <p:nvSpPr>
          <p:cNvPr id="12" name="Platshållare för innehåll 2"/>
          <p:cNvSpPr txBox="1">
            <a:spLocks/>
          </p:cNvSpPr>
          <p:nvPr/>
        </p:nvSpPr>
        <p:spPr>
          <a:xfrm>
            <a:off x="7081843" y="4289519"/>
            <a:ext cx="2808312" cy="2067748"/>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20 submitted</a:t>
            </a:r>
            <a:br>
              <a:rPr lang="en-US" sz="2000" kern="0" dirty="0" smtClean="0">
                <a:solidFill>
                  <a:srgbClr val="000000"/>
                </a:solidFill>
                <a:latin typeface="Calibri" panose="020F0502020204030204" pitchFamily="34" charset="0"/>
                <a:cs typeface="Times New Roman" pitchFamily="18" charset="0"/>
              </a:rPr>
            </a:br>
            <a:r>
              <a:rPr lang="en-US" sz="2000" kern="0" dirty="0" smtClean="0">
                <a:solidFill>
                  <a:srgbClr val="000000"/>
                </a:solidFill>
                <a:latin typeface="Calibri" panose="020F0502020204030204" pitchFamily="34" charset="0"/>
                <a:cs typeface="Times New Roman" pitchFamily="18" charset="0"/>
              </a:rPr>
              <a:t>14 published or accepted</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4 currently under review</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2 rejected</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(as of 10 October 2017)</a:t>
            </a:r>
            <a:endParaRPr lang="en-US" sz="2000" kern="0" dirty="0">
              <a:solidFill>
                <a:srgbClr val="000000"/>
              </a:solidFill>
              <a:latin typeface="Calibri" panose="020F0502020204030204" pitchFamily="34" charset="0"/>
              <a:cs typeface="Times New Roman" pitchFamily="18" charset="0"/>
            </a:endParaRPr>
          </a:p>
          <a:p>
            <a:pPr marL="0" indent="0">
              <a:spcBef>
                <a:spcPts val="1323"/>
              </a:spcBef>
              <a:spcAft>
                <a:spcPts val="0"/>
              </a:spcAft>
              <a:tabLst/>
            </a:pPr>
            <a:endParaRPr lang="en-US" sz="2646" kern="0" dirty="0" smtClean="0">
              <a:solidFill>
                <a:srgbClr val="000000"/>
              </a:solidFill>
              <a:latin typeface="Calibri" panose="020F0502020204030204" pitchFamily="34" charset="0"/>
              <a:cs typeface="Times New Roman" pitchFamily="18" charset="0"/>
            </a:endParaRPr>
          </a:p>
        </p:txBody>
      </p:sp>
      <p:sp>
        <p:nvSpPr>
          <p:cNvPr id="3" name="Rechteck 2"/>
          <p:cNvSpPr/>
          <p:nvPr/>
        </p:nvSpPr>
        <p:spPr>
          <a:xfrm>
            <a:off x="5669095" y="7173465"/>
            <a:ext cx="5001562" cy="387798"/>
          </a:xfrm>
          <a:prstGeom prst="rect">
            <a:avLst/>
          </a:prstGeom>
        </p:spPr>
        <p:txBody>
          <a:bodyPr wrap="none">
            <a:spAutoFit/>
          </a:bodyPr>
          <a:lstStyle/>
          <a:p>
            <a:r>
              <a:rPr lang="de-DE" dirty="0"/>
              <a:t>https://www.earth-syst-dynam.net/special_issue861.html</a:t>
            </a:r>
          </a:p>
        </p:txBody>
      </p:sp>
    </p:spTree>
    <p:extLst>
      <p:ext uri="{BB962C8B-B14F-4D97-AF65-F5344CB8AC3E}">
        <p14:creationId xmlns:p14="http://schemas.microsoft.com/office/powerpoint/2010/main" val="1275309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25191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Recent accomplishments (current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latshållare för innehåll 2"/>
          <p:cNvSpPr txBox="1">
            <a:spLocks/>
          </p:cNvSpPr>
          <p:nvPr/>
        </p:nvSpPr>
        <p:spPr>
          <a:xfrm>
            <a:off x="6157166" y="1336675"/>
            <a:ext cx="4446118" cy="5180260"/>
          </a:xfrm>
          <a:prstGeom prst="rect">
            <a:avLst/>
          </a:prstGeom>
        </p:spPr>
        <p:txBody>
          <a:bodyPr lIns="88350" tIns="44176" rIns="88350" bIns="4417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Special Project on </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Climate and regional change </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in the Baltic Sea region</a:t>
            </a:r>
          </a:p>
          <a:p>
            <a:pPr marL="0" indent="0">
              <a:lnSpc>
                <a:spcPct val="100000"/>
              </a:lnSpc>
              <a:spcBef>
                <a:spcPts val="0"/>
              </a:spcBef>
              <a:spcAft>
                <a:spcPts val="0"/>
              </a:spcAft>
              <a:tabLst/>
            </a:pPr>
            <a:endParaRPr lang="en-US" sz="2000" kern="0" dirty="0">
              <a:solidFill>
                <a:srgbClr val="000000"/>
              </a:solidFill>
              <a:latin typeface="Calibri" panose="020F0502020204030204" pitchFamily="34" charset="0"/>
              <a:cs typeface="Times New Roman" pitchFamily="18" charset="0"/>
            </a:endParaRP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Overview articles reflecting the state of science for an interdisciplinary professional readership, authored by experts in the field</a:t>
            </a:r>
          </a:p>
          <a:p>
            <a:pPr marL="0" indent="0">
              <a:lnSpc>
                <a:spcPct val="100000"/>
              </a:lnSpc>
              <a:spcBef>
                <a:spcPts val="0"/>
              </a:spcBef>
              <a:spcAft>
                <a:spcPts val="0"/>
              </a:spcAft>
              <a:tabLst/>
            </a:pPr>
            <a:endParaRPr lang="en-US" sz="2000" kern="0" dirty="0">
              <a:solidFill>
                <a:srgbClr val="000000"/>
              </a:solidFill>
              <a:latin typeface="Calibri" panose="020F0502020204030204" pitchFamily="34" charset="0"/>
              <a:cs typeface="Times New Roman" pitchFamily="18" charset="0"/>
            </a:endParaRPr>
          </a:p>
          <a:p>
            <a:pPr marL="0" indent="0">
              <a:lnSpc>
                <a:spcPct val="100000"/>
              </a:lnSpc>
              <a:spcBef>
                <a:spcPts val="0"/>
              </a:spcBef>
              <a:spcAft>
                <a:spcPts val="0"/>
              </a:spcAft>
              <a:tabLst/>
            </a:pPr>
            <a:endParaRPr lang="en-US" sz="2000" kern="0" dirty="0" smtClean="0">
              <a:solidFill>
                <a:srgbClr val="000000"/>
              </a:solidFill>
              <a:latin typeface="Calibri" panose="020F0502020204030204" pitchFamily="34" charset="0"/>
              <a:cs typeface="Times New Roman" pitchFamily="18" charset="0"/>
            </a:endParaRP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Envisaged for this project:</a:t>
            </a:r>
          </a:p>
          <a:p>
            <a:pPr marL="0" indent="0">
              <a:lnSpc>
                <a:spcPct val="100000"/>
              </a:lnSpc>
              <a:spcBef>
                <a:spcPts val="0"/>
              </a:spcBef>
              <a:spcAft>
                <a:spcPts val="0"/>
              </a:spcAft>
              <a:tabLst/>
            </a:pPr>
            <a:endParaRPr lang="en-US" sz="2000" kern="0" dirty="0" smtClean="0">
              <a:solidFill>
                <a:srgbClr val="000000"/>
              </a:solidFill>
              <a:latin typeface="Calibri" panose="020F0502020204030204" pitchFamily="34" charset="0"/>
              <a:cs typeface="Times New Roman" pitchFamily="18" charset="0"/>
            </a:endParaRP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  ̴ 40 articles</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First just now published</a:t>
            </a:r>
          </a:p>
          <a:p>
            <a:pPr marL="0" indent="0">
              <a:lnSpc>
                <a:spcPct val="100000"/>
              </a:lnSpc>
              <a:spcBef>
                <a:spcPts val="0"/>
              </a:spcBef>
              <a:spcAft>
                <a:spcPts val="0"/>
              </a:spcAft>
              <a:tabLst/>
            </a:pPr>
            <a:r>
              <a:rPr lang="en-US" sz="2000" kern="0" dirty="0" smtClean="0">
                <a:solidFill>
                  <a:srgbClr val="000000"/>
                </a:solidFill>
                <a:latin typeface="Calibri" panose="020F0502020204030204" pitchFamily="34" charset="0"/>
                <a:cs typeface="Times New Roman" pitchFamily="18" charset="0"/>
              </a:rPr>
              <a:t>̴ 10 in preparation and review</a:t>
            </a:r>
          </a:p>
          <a:p>
            <a:pPr marL="0" indent="0">
              <a:lnSpc>
                <a:spcPct val="100000"/>
              </a:lnSpc>
              <a:spcBef>
                <a:spcPts val="0"/>
              </a:spcBef>
              <a:spcAft>
                <a:spcPts val="0"/>
              </a:spcAft>
              <a:tabLst/>
            </a:pPr>
            <a:r>
              <a:rPr lang="en-US" sz="2000" kern="0" dirty="0">
                <a:solidFill>
                  <a:srgbClr val="000000"/>
                </a:solidFill>
                <a:latin typeface="Calibri" panose="020F0502020204030204" pitchFamily="34" charset="0"/>
                <a:cs typeface="Times New Roman" pitchFamily="18" charset="0"/>
              </a:rPr>
              <a:t>F</a:t>
            </a:r>
            <a:r>
              <a:rPr lang="en-US" sz="2000" kern="0" dirty="0" smtClean="0">
                <a:solidFill>
                  <a:srgbClr val="000000"/>
                </a:solidFill>
                <a:latin typeface="Calibri" panose="020F0502020204030204" pitchFamily="34" charset="0"/>
                <a:cs typeface="Times New Roman" pitchFamily="18" charset="0"/>
              </a:rPr>
              <a:t>or many authorship pending</a:t>
            </a:r>
            <a:endParaRPr lang="en-US" sz="2000" kern="0" dirty="0">
              <a:solidFill>
                <a:srgbClr val="000000"/>
              </a:solidFill>
              <a:latin typeface="Calibri" panose="020F0502020204030204" pitchFamily="34" charset="0"/>
              <a:cs typeface="Times New Roman" pitchFamily="18" charset="0"/>
            </a:endParaRPr>
          </a:p>
          <a:p>
            <a:pPr marL="0" indent="0">
              <a:spcBef>
                <a:spcPts val="1323"/>
              </a:spcBef>
              <a:spcAft>
                <a:spcPts val="0"/>
              </a:spcAft>
              <a:tabLst/>
            </a:pPr>
            <a:r>
              <a:rPr lang="en-US" sz="2000" kern="0" dirty="0">
                <a:solidFill>
                  <a:srgbClr val="000000"/>
                </a:solidFill>
                <a:latin typeface="Calibri" panose="020F0502020204030204" pitchFamily="34" charset="0"/>
                <a:cs typeface="Times New Roman" pitchFamily="18" charset="0"/>
              </a:rPr>
              <a:t/>
            </a:r>
            <a:br>
              <a:rPr lang="en-US" sz="2000" kern="0" dirty="0">
                <a:solidFill>
                  <a:srgbClr val="000000"/>
                </a:solidFill>
                <a:latin typeface="Calibri" panose="020F0502020204030204" pitchFamily="34" charset="0"/>
                <a:cs typeface="Times New Roman" pitchFamily="18" charset="0"/>
              </a:rPr>
            </a:br>
            <a:r>
              <a:rPr lang="en-US" sz="2000" kern="0" dirty="0" smtClean="0">
                <a:solidFill>
                  <a:srgbClr val="000000"/>
                </a:solidFill>
                <a:latin typeface="Calibri" panose="020F0502020204030204" pitchFamily="34" charset="0"/>
                <a:cs typeface="Times New Roman" pitchFamily="18" charset="0"/>
              </a:rPr>
              <a:t>http</a:t>
            </a:r>
            <a:r>
              <a:rPr lang="en-US" sz="2000" kern="0" dirty="0">
                <a:solidFill>
                  <a:srgbClr val="000000"/>
                </a:solidFill>
                <a:latin typeface="Calibri" panose="020F0502020204030204" pitchFamily="34" charset="0"/>
                <a:cs typeface="Times New Roman" pitchFamily="18" charset="0"/>
              </a:rPr>
              <a:t>://climatescience.oxfordre.com</a:t>
            </a:r>
            <a:endParaRPr lang="en-US" sz="2000" kern="0" dirty="0" smtClean="0">
              <a:solidFill>
                <a:srgbClr val="000000"/>
              </a:solidFill>
              <a:latin typeface="Calibri" panose="020F0502020204030204" pitchFamily="34" charset="0"/>
              <a:cs typeface="Times New Roman" pitchFamily="18" charset="0"/>
            </a:endParaRPr>
          </a:p>
        </p:txBody>
      </p:sp>
      <p:pic>
        <p:nvPicPr>
          <p:cNvPr id="3" name="Grafik 2"/>
          <p:cNvPicPr>
            <a:picLocks noChangeAspect="1"/>
          </p:cNvPicPr>
          <p:nvPr/>
        </p:nvPicPr>
        <p:blipFill>
          <a:blip r:embed="rId4"/>
          <a:stretch>
            <a:fillRect/>
          </a:stretch>
        </p:blipFill>
        <p:spPr>
          <a:xfrm>
            <a:off x="5457" y="970567"/>
            <a:ext cx="5912297" cy="6627134"/>
          </a:xfrm>
          <a:prstGeom prst="rect">
            <a:avLst/>
          </a:prstGeom>
          <a:ln>
            <a:solidFill>
              <a:srgbClr val="C00000"/>
            </a:solidFill>
          </a:ln>
        </p:spPr>
      </p:pic>
      <p:sp>
        <p:nvSpPr>
          <p:cNvPr id="4" name="Ellipse 3"/>
          <p:cNvSpPr/>
          <p:nvPr/>
        </p:nvSpPr>
        <p:spPr bwMode="auto">
          <a:xfrm>
            <a:off x="1530276" y="5709134"/>
            <a:ext cx="3240360" cy="1584176"/>
          </a:xfrm>
          <a:prstGeom prst="ellipse">
            <a:avLst/>
          </a:prstGeom>
          <a:noFill/>
          <a:ln w="47625" cap="flat" cmpd="sng" algn="ctr">
            <a:solidFill>
              <a:schemeClr val="accent1"/>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332979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3" name="Rectangle 2"/>
          <p:cNvSpPr txBox="1">
            <a:spLocks noChangeArrowheads="1"/>
          </p:cNvSpPr>
          <p:nvPr/>
        </p:nvSpPr>
        <p:spPr bwMode="gray">
          <a:xfrm>
            <a:off x="822973" y="376109"/>
            <a:ext cx="625191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Recent accomplishments (current year)</a:t>
            </a:r>
            <a:endParaRPr lang="en-US" sz="2800" b="1" kern="0" dirty="0">
              <a:solidFill>
                <a:srgbClr val="FF0000"/>
              </a:solidFill>
              <a:latin typeface="Candara" pitchFamily="34" charset="0"/>
            </a:endParaRPr>
          </a:p>
        </p:txBody>
      </p:sp>
      <p:sp>
        <p:nvSpPr>
          <p:cNvPr id="8" name="Rechteck 7"/>
          <p:cNvSpPr/>
          <p:nvPr/>
        </p:nvSpPr>
        <p:spPr bwMode="auto">
          <a:xfrm>
            <a:off x="4338588" y="7271506"/>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0" y="1414069"/>
            <a:ext cx="10693400" cy="6038576"/>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C00000"/>
                </a:solidFill>
              </a:rPr>
              <a:t>13-17 </a:t>
            </a:r>
            <a:r>
              <a:rPr lang="en-US" sz="1400" dirty="0">
                <a:solidFill>
                  <a:srgbClr val="C00000"/>
                </a:solidFill>
              </a:rPr>
              <a:t>June 2016: </a:t>
            </a:r>
            <a:r>
              <a:rPr lang="en-US" sz="1400" b="1" dirty="0">
                <a:solidFill>
                  <a:srgbClr val="C00000"/>
                </a:solidFill>
              </a:rPr>
              <a:t>1</a:t>
            </a:r>
            <a:r>
              <a:rPr lang="en-US" sz="1400" b="1" baseline="30000" dirty="0">
                <a:solidFill>
                  <a:srgbClr val="C00000"/>
                </a:solidFill>
              </a:rPr>
              <a:t>st</a:t>
            </a:r>
            <a:r>
              <a:rPr lang="en-US" sz="1400" b="1" dirty="0">
                <a:solidFill>
                  <a:srgbClr val="C00000"/>
                </a:solidFill>
              </a:rPr>
              <a:t> Baltic Earth Conference “Multiple drivers for Earth system changes in the Baltic Sea region” </a:t>
            </a:r>
            <a:r>
              <a:rPr lang="en-US" sz="1400" dirty="0">
                <a:solidFill>
                  <a:srgbClr val="C00000"/>
                </a:solidFill>
              </a:rPr>
              <a:t>in </a:t>
            </a:r>
            <a:r>
              <a:rPr lang="en-US" sz="1400" dirty="0" err="1">
                <a:solidFill>
                  <a:srgbClr val="C00000"/>
                </a:solidFill>
              </a:rPr>
              <a:t>Nida</a:t>
            </a:r>
            <a:r>
              <a:rPr lang="en-US" sz="1400" dirty="0">
                <a:solidFill>
                  <a:srgbClr val="C00000"/>
                </a:solidFill>
              </a:rPr>
              <a:t>, Lithuania, June </a:t>
            </a:r>
            <a:r>
              <a:rPr lang="en-US" sz="1400" dirty="0" smtClean="0">
                <a:solidFill>
                  <a:srgbClr val="C00000"/>
                </a:solidFill>
              </a:rPr>
              <a:t>2016</a:t>
            </a:r>
            <a:endParaRPr lang="en-US" sz="1400" dirty="0">
              <a:solidFill>
                <a:srgbClr val="C00000"/>
              </a:solidFill>
            </a:endParaRPr>
          </a:p>
          <a:p>
            <a:pPr marL="285750" indent="-285750">
              <a:buFont typeface="Arial" panose="020B0604020202020204" pitchFamily="34" charset="0"/>
              <a:buChar char="•"/>
            </a:pPr>
            <a:r>
              <a:rPr lang="en-US" sz="1400" dirty="0" smtClean="0">
                <a:solidFill>
                  <a:srgbClr val="00B0F0"/>
                </a:solidFill>
              </a:rPr>
              <a:t>29 </a:t>
            </a:r>
            <a:r>
              <a:rPr lang="en-US" sz="1400" dirty="0">
                <a:solidFill>
                  <a:srgbClr val="00B0F0"/>
                </a:solidFill>
              </a:rPr>
              <a:t>August – 5 September 2016: </a:t>
            </a:r>
            <a:r>
              <a:rPr lang="en-US" sz="1400" b="1" dirty="0">
                <a:solidFill>
                  <a:srgbClr val="00B0F0"/>
                </a:solidFill>
              </a:rPr>
              <a:t>International Baltic Earth Summer School </a:t>
            </a:r>
            <a:r>
              <a:rPr lang="en-US" sz="1400" dirty="0">
                <a:solidFill>
                  <a:srgbClr val="00B0F0"/>
                </a:solidFill>
              </a:rPr>
              <a:t>on Climate change in the Baltic Sea region, </a:t>
            </a:r>
            <a:r>
              <a:rPr lang="en-US" sz="1400" dirty="0" err="1">
                <a:solidFill>
                  <a:srgbClr val="00B0F0"/>
                </a:solidFill>
              </a:rPr>
              <a:t>Askö</a:t>
            </a:r>
            <a:r>
              <a:rPr lang="en-US" sz="1400" dirty="0">
                <a:solidFill>
                  <a:srgbClr val="00B0F0"/>
                </a:solidFill>
              </a:rPr>
              <a:t> Laboratory, </a:t>
            </a:r>
            <a:r>
              <a:rPr lang="en-US" sz="1400" dirty="0" err="1">
                <a:solidFill>
                  <a:srgbClr val="00B0F0"/>
                </a:solidFill>
              </a:rPr>
              <a:t>Trosa</a:t>
            </a:r>
            <a:r>
              <a:rPr lang="en-US" sz="1400" dirty="0">
                <a:solidFill>
                  <a:srgbClr val="00B0F0"/>
                </a:solidFill>
              </a:rPr>
              <a:t>, </a:t>
            </a:r>
            <a:r>
              <a:rPr lang="en-US" sz="1400" dirty="0" smtClean="0">
                <a:solidFill>
                  <a:srgbClr val="00B0F0"/>
                </a:solidFill>
              </a:rPr>
              <a:t>Sweden</a:t>
            </a:r>
          </a:p>
          <a:p>
            <a:pPr marL="285750" indent="-285750">
              <a:buFont typeface="Arial" panose="020B0604020202020204" pitchFamily="34" charset="0"/>
              <a:buChar char="•"/>
            </a:pPr>
            <a:r>
              <a:rPr lang="en-US" sz="1400" dirty="0">
                <a:solidFill>
                  <a:schemeClr val="bg1">
                    <a:lumMod val="50000"/>
                  </a:schemeClr>
                </a:solidFill>
              </a:rPr>
              <a:t>12–16 September 2016: </a:t>
            </a:r>
            <a:r>
              <a:rPr lang="en-US" sz="1400" b="1" dirty="0">
                <a:solidFill>
                  <a:schemeClr val="bg1">
                    <a:lumMod val="50000"/>
                  </a:schemeClr>
                </a:solidFill>
              </a:rPr>
              <a:t>Session on "Evaluation and quality assurance of climate services – Methods, criteria and pitfalls" </a:t>
            </a:r>
            <a:r>
              <a:rPr lang="en-US" sz="1400" dirty="0">
                <a:solidFill>
                  <a:schemeClr val="bg1">
                    <a:lumMod val="50000"/>
                  </a:schemeClr>
                </a:solidFill>
              </a:rPr>
              <a:t>at 16th EMS Annual Meeting &amp; 11th European Conference on Applied Climatology (ECAC), 12–16 September 2016, Trieste, </a:t>
            </a:r>
            <a:r>
              <a:rPr lang="en-US" sz="1400" dirty="0" smtClean="0">
                <a:solidFill>
                  <a:schemeClr val="bg1">
                    <a:lumMod val="50000"/>
                  </a:schemeClr>
                </a:solidFill>
              </a:rPr>
              <a:t>Italy</a:t>
            </a:r>
            <a:endParaRPr lang="en-US" sz="1400" dirty="0">
              <a:solidFill>
                <a:schemeClr val="bg1">
                  <a:lumMod val="50000"/>
                </a:schemeClr>
              </a:solidFill>
            </a:endParaRPr>
          </a:p>
          <a:p>
            <a:pPr marL="285750" indent="-285750">
              <a:buFont typeface="Arial" panose="020B0604020202020204" pitchFamily="34" charset="0"/>
              <a:buChar char="•"/>
            </a:pPr>
            <a:r>
              <a:rPr lang="en-US" sz="1400" dirty="0">
                <a:solidFill>
                  <a:srgbClr val="00B050"/>
                </a:solidFill>
              </a:rPr>
              <a:t>21 September 2016: </a:t>
            </a:r>
            <a:r>
              <a:rPr lang="en-US" sz="1400" b="1" dirty="0">
                <a:solidFill>
                  <a:srgbClr val="00B050"/>
                </a:solidFill>
              </a:rPr>
              <a:t>Baltic Earth Seminar on " Exchanges between the North and Baltic Seas – A scientific overview" </a:t>
            </a:r>
            <a:r>
              <a:rPr lang="en-US" sz="1400" dirty="0">
                <a:solidFill>
                  <a:srgbClr val="00B050"/>
                </a:solidFill>
              </a:rPr>
              <a:t>in the framework of the Fehmarn Belt Days 2016, Hamburg HafenCity University, </a:t>
            </a:r>
            <a:r>
              <a:rPr lang="en-US" sz="1400" dirty="0" smtClean="0">
                <a:solidFill>
                  <a:srgbClr val="00B050"/>
                </a:solidFill>
              </a:rPr>
              <a:t>Germany</a:t>
            </a:r>
            <a:endParaRPr lang="en-US" sz="1400" dirty="0">
              <a:solidFill>
                <a:srgbClr val="00B050"/>
              </a:solidFill>
            </a:endParaRPr>
          </a:p>
          <a:p>
            <a:pPr marL="285750" indent="-285750">
              <a:buFont typeface="Arial" panose="020B0604020202020204" pitchFamily="34" charset="0"/>
              <a:buChar char="•"/>
            </a:pPr>
            <a:r>
              <a:rPr lang="en-US" sz="1400" dirty="0" smtClean="0">
                <a:solidFill>
                  <a:srgbClr val="00B050"/>
                </a:solidFill>
              </a:rPr>
              <a:t>11-12 </a:t>
            </a:r>
            <a:r>
              <a:rPr lang="en-US" sz="1400" dirty="0">
                <a:solidFill>
                  <a:srgbClr val="00B050"/>
                </a:solidFill>
              </a:rPr>
              <a:t>October 2016: </a:t>
            </a:r>
            <a:r>
              <a:rPr lang="en-US" sz="1400" b="1" dirty="0">
                <a:solidFill>
                  <a:srgbClr val="00B050"/>
                </a:solidFill>
              </a:rPr>
              <a:t>15</a:t>
            </a:r>
            <a:r>
              <a:rPr lang="en-US" sz="1400" b="1" baseline="30000" dirty="0">
                <a:solidFill>
                  <a:srgbClr val="00B050"/>
                </a:solidFill>
              </a:rPr>
              <a:t>th</a:t>
            </a:r>
            <a:r>
              <a:rPr lang="en-US" sz="1400" b="1" dirty="0">
                <a:solidFill>
                  <a:srgbClr val="00B050"/>
                </a:solidFill>
              </a:rPr>
              <a:t> Polish-German Seminar on Coastal Research</a:t>
            </a:r>
            <a:r>
              <a:rPr lang="en-US" sz="1400" dirty="0">
                <a:solidFill>
                  <a:srgbClr val="00B050"/>
                </a:solidFill>
              </a:rPr>
              <a:t>, Maritime Museum, Hamburg, Germany</a:t>
            </a:r>
          </a:p>
          <a:p>
            <a:pPr marL="285750" indent="-285750">
              <a:buFont typeface="Arial" panose="020B0604020202020204" pitchFamily="34" charset="0"/>
              <a:buChar char="•"/>
            </a:pPr>
            <a:r>
              <a:rPr lang="en-US" sz="1400" dirty="0"/>
              <a:t>22-24 November 2016: </a:t>
            </a:r>
            <a:r>
              <a:rPr lang="en-US" sz="1400" b="1" dirty="0"/>
              <a:t>Baltic Earth Working Group meeting on Scenario Simulations </a:t>
            </a:r>
            <a:r>
              <a:rPr lang="en-US" sz="1400" dirty="0"/>
              <a:t>Leibnitz Institute for Baltic Sea Research, </a:t>
            </a:r>
            <a:r>
              <a:rPr lang="en-US" sz="1400" dirty="0" err="1"/>
              <a:t>Warnemünde</a:t>
            </a:r>
            <a:r>
              <a:rPr lang="en-US" sz="1400" dirty="0"/>
              <a:t>, Germany</a:t>
            </a:r>
          </a:p>
          <a:p>
            <a:pPr marL="285750" indent="-285750">
              <a:buFont typeface="Arial" panose="020B0604020202020204" pitchFamily="34" charset="0"/>
              <a:buChar char="•"/>
            </a:pPr>
            <a:r>
              <a:rPr lang="en-US" sz="1400" dirty="0" smtClean="0">
                <a:solidFill>
                  <a:srgbClr val="FF0000"/>
                </a:solidFill>
              </a:rPr>
              <a:t>7-8 </a:t>
            </a:r>
            <a:r>
              <a:rPr lang="en-US" sz="1400" dirty="0">
                <a:solidFill>
                  <a:srgbClr val="FF0000"/>
                </a:solidFill>
              </a:rPr>
              <a:t>February 2017: </a:t>
            </a:r>
            <a:r>
              <a:rPr lang="en-US" sz="1400" b="1" dirty="0">
                <a:solidFill>
                  <a:srgbClr val="FF0000"/>
                </a:solidFill>
              </a:rPr>
              <a:t>Baltic Earth Workshop on "Coupled atmosphere-ocean modeling for the Baltic Sea and North Sea", </a:t>
            </a:r>
            <a:r>
              <a:rPr lang="en-US" sz="1400" dirty="0">
                <a:solidFill>
                  <a:srgbClr val="FF0000"/>
                </a:solidFill>
              </a:rPr>
              <a:t>Leibniz Institute for Baltic Sea Research </a:t>
            </a:r>
            <a:r>
              <a:rPr lang="en-US" sz="1400" dirty="0" err="1">
                <a:solidFill>
                  <a:srgbClr val="FF0000"/>
                </a:solidFill>
              </a:rPr>
              <a:t>Warnemünde</a:t>
            </a:r>
            <a:r>
              <a:rPr lang="en-US" sz="1400" dirty="0">
                <a:solidFill>
                  <a:srgbClr val="FF0000"/>
                </a:solidFill>
              </a:rPr>
              <a:t> (IOW), Germany</a:t>
            </a:r>
          </a:p>
          <a:p>
            <a:pPr marL="285750" indent="-285750">
              <a:buFont typeface="Arial" panose="020B0604020202020204" pitchFamily="34" charset="0"/>
              <a:buChar char="•"/>
            </a:pPr>
            <a:r>
              <a:rPr lang="en-US" sz="1400" dirty="0" smtClean="0"/>
              <a:t>8-10 </a:t>
            </a:r>
            <a:r>
              <a:rPr lang="en-US" sz="1400" dirty="0"/>
              <a:t>March 2017: </a:t>
            </a:r>
            <a:r>
              <a:rPr lang="en-US" sz="1400" b="1" dirty="0"/>
              <a:t>8</a:t>
            </a:r>
            <a:r>
              <a:rPr lang="en-US" sz="1400" b="1" baseline="30000" dirty="0"/>
              <a:t>th</a:t>
            </a:r>
            <a:r>
              <a:rPr lang="en-US" sz="1400" b="1" dirty="0"/>
              <a:t> Baltic Earth Science Steering Group meeting</a:t>
            </a:r>
            <a:r>
              <a:rPr lang="en-US" sz="1400" dirty="0"/>
              <a:t>, Leibniz Institute for Baltic Sea Research </a:t>
            </a:r>
            <a:r>
              <a:rPr lang="en-US" sz="1400" dirty="0" err="1"/>
              <a:t>Warnemünde</a:t>
            </a:r>
            <a:r>
              <a:rPr lang="en-US" sz="1400" dirty="0"/>
              <a:t> (IOW), Germany. </a:t>
            </a:r>
          </a:p>
          <a:p>
            <a:pPr marL="285750" indent="-285750">
              <a:buFont typeface="Arial" panose="020B0604020202020204" pitchFamily="34" charset="0"/>
              <a:buChar char="•"/>
            </a:pPr>
            <a:r>
              <a:rPr lang="en-US" sz="1400" dirty="0" smtClean="0">
                <a:solidFill>
                  <a:srgbClr val="00B050"/>
                </a:solidFill>
              </a:rPr>
              <a:t>9 </a:t>
            </a:r>
            <a:r>
              <a:rPr lang="en-US" sz="1400" dirty="0">
                <a:solidFill>
                  <a:srgbClr val="00B050"/>
                </a:solidFill>
              </a:rPr>
              <a:t>March 2017: </a:t>
            </a:r>
            <a:r>
              <a:rPr lang="en-US" sz="1400" b="1" dirty="0">
                <a:solidFill>
                  <a:srgbClr val="00B050"/>
                </a:solidFill>
              </a:rPr>
              <a:t>Baltic Earth Seminar on "Major Baltic Inflows" </a:t>
            </a:r>
            <a:r>
              <a:rPr lang="en-US" sz="1400" dirty="0">
                <a:solidFill>
                  <a:srgbClr val="00B050"/>
                </a:solidFill>
              </a:rPr>
              <a:t>connected to the 8</a:t>
            </a:r>
            <a:r>
              <a:rPr lang="en-US" sz="1400" baseline="30000" dirty="0">
                <a:solidFill>
                  <a:srgbClr val="00B050"/>
                </a:solidFill>
              </a:rPr>
              <a:t>th</a:t>
            </a:r>
            <a:r>
              <a:rPr lang="en-US" sz="1400" dirty="0">
                <a:solidFill>
                  <a:srgbClr val="00B050"/>
                </a:solidFill>
              </a:rPr>
              <a:t> Baltic Earth Science Steering Group meeting, Leibniz Institute for Baltic Sea Research </a:t>
            </a:r>
            <a:r>
              <a:rPr lang="en-US" sz="1400" dirty="0" err="1">
                <a:solidFill>
                  <a:srgbClr val="00B050"/>
                </a:solidFill>
              </a:rPr>
              <a:t>Warnemünde</a:t>
            </a:r>
            <a:r>
              <a:rPr lang="en-US" sz="1400" dirty="0">
                <a:solidFill>
                  <a:srgbClr val="00B050"/>
                </a:solidFill>
              </a:rPr>
              <a:t> (IOW), </a:t>
            </a:r>
            <a:r>
              <a:rPr lang="en-US" sz="1400" dirty="0" smtClean="0">
                <a:solidFill>
                  <a:srgbClr val="00B050"/>
                </a:solidFill>
              </a:rPr>
              <a:t>Germany</a:t>
            </a:r>
            <a:endParaRPr lang="en-US" sz="1400" dirty="0">
              <a:solidFill>
                <a:srgbClr val="00B050"/>
              </a:solidFill>
            </a:endParaRPr>
          </a:p>
          <a:p>
            <a:pPr marL="285750" indent="-285750">
              <a:buFont typeface="Arial" panose="020B0604020202020204" pitchFamily="34" charset="0"/>
              <a:buChar char="•"/>
            </a:pPr>
            <a:r>
              <a:rPr lang="en-US" sz="1400" dirty="0">
                <a:solidFill>
                  <a:srgbClr val="FF0000"/>
                </a:solidFill>
              </a:rPr>
              <a:t>29-31 March 2017: </a:t>
            </a:r>
            <a:r>
              <a:rPr lang="en-US" sz="1400" b="1" dirty="0">
                <a:solidFill>
                  <a:srgbClr val="FF0000"/>
                </a:solidFill>
              </a:rPr>
              <a:t>Baltic from Space: Joint ESA-Baltic Earth Workshop on remote sensing applications in the Baltic Sea region</a:t>
            </a:r>
            <a:r>
              <a:rPr lang="en-US" sz="1400" dirty="0">
                <a:solidFill>
                  <a:srgbClr val="FF0000"/>
                </a:solidFill>
              </a:rPr>
              <a:t>, Helsinki, </a:t>
            </a:r>
            <a:r>
              <a:rPr lang="en-US" sz="1400" dirty="0" smtClean="0">
                <a:solidFill>
                  <a:srgbClr val="FF0000"/>
                </a:solidFill>
              </a:rPr>
              <a:t>Finland</a:t>
            </a:r>
          </a:p>
          <a:p>
            <a:pPr marL="285750" indent="-285750">
              <a:buFont typeface="Arial" panose="020B0604020202020204" pitchFamily="34" charset="0"/>
              <a:buChar char="•"/>
            </a:pPr>
            <a:r>
              <a:rPr lang="en-US" sz="1400" dirty="0" smtClean="0">
                <a:solidFill>
                  <a:schemeClr val="bg1">
                    <a:lumMod val="50000"/>
                  </a:schemeClr>
                </a:solidFill>
              </a:rPr>
              <a:t>23-28 </a:t>
            </a:r>
            <a:r>
              <a:rPr lang="en-US" sz="1400" dirty="0">
                <a:solidFill>
                  <a:schemeClr val="bg1">
                    <a:lumMod val="50000"/>
                  </a:schemeClr>
                </a:solidFill>
              </a:rPr>
              <a:t>April 2017: </a:t>
            </a:r>
            <a:r>
              <a:rPr lang="en-US" sz="1400" b="1" dirty="0">
                <a:solidFill>
                  <a:schemeClr val="bg1">
                    <a:lumMod val="50000"/>
                  </a:schemeClr>
                </a:solidFill>
              </a:rPr>
              <a:t>EGU General Assembly 2017</a:t>
            </a:r>
            <a:r>
              <a:rPr lang="en-US" sz="1400" dirty="0">
                <a:solidFill>
                  <a:schemeClr val="bg1">
                    <a:lumMod val="50000"/>
                  </a:schemeClr>
                </a:solidFill>
              </a:rPr>
              <a:t>, Vienna, Austria: </a:t>
            </a:r>
            <a:r>
              <a:rPr lang="en-US" sz="1400" b="1" dirty="0">
                <a:solidFill>
                  <a:schemeClr val="bg1">
                    <a:lumMod val="50000"/>
                  </a:schemeClr>
                </a:solidFill>
              </a:rPr>
              <a:t>Baltic Earth Session on Climate change and its impacts in the Baltic and North Sea regions: Observations and model projections</a:t>
            </a:r>
            <a:r>
              <a:rPr lang="en-US" sz="1400" dirty="0">
                <a:solidFill>
                  <a:schemeClr val="bg1">
                    <a:lumMod val="50000"/>
                  </a:schemeClr>
                </a:solidFill>
              </a:rPr>
              <a:t>, based on the work of the recently published regional BACC II (Baltic Sea region) and NOSCCA (North Sea region) climate change </a:t>
            </a:r>
            <a:r>
              <a:rPr lang="en-US" sz="1400" dirty="0" smtClean="0">
                <a:solidFill>
                  <a:schemeClr val="bg1">
                    <a:lumMod val="50000"/>
                  </a:schemeClr>
                </a:solidFill>
              </a:rPr>
              <a:t>reports</a:t>
            </a:r>
            <a:endParaRPr lang="en-US" sz="1400" dirty="0">
              <a:solidFill>
                <a:srgbClr val="FF0000"/>
              </a:solidFill>
            </a:endParaRPr>
          </a:p>
          <a:p>
            <a:pPr marL="285750" indent="-285750">
              <a:buFont typeface="Arial" panose="020B0604020202020204" pitchFamily="34" charset="0"/>
              <a:buChar char="•"/>
            </a:pPr>
            <a:r>
              <a:rPr lang="en-US" sz="1400" dirty="0" smtClean="0">
                <a:solidFill>
                  <a:srgbClr val="00B0F0"/>
                </a:solidFill>
              </a:rPr>
              <a:t>28 </a:t>
            </a:r>
            <a:r>
              <a:rPr lang="en-US" sz="1400" dirty="0">
                <a:solidFill>
                  <a:srgbClr val="00B0F0"/>
                </a:solidFill>
              </a:rPr>
              <a:t>August – 4 September 2017: </a:t>
            </a:r>
            <a:r>
              <a:rPr lang="en-US" sz="1400" b="1" dirty="0">
                <a:solidFill>
                  <a:srgbClr val="00B0F0"/>
                </a:solidFill>
              </a:rPr>
              <a:t>International Baltic Earth Summer School </a:t>
            </a:r>
            <a:r>
              <a:rPr lang="en-US" sz="1400" dirty="0">
                <a:solidFill>
                  <a:srgbClr val="00B0F0"/>
                </a:solidFill>
              </a:rPr>
              <a:t>on Climate change in the Baltic Sea region, </a:t>
            </a:r>
            <a:r>
              <a:rPr lang="en-US" sz="1400" dirty="0" err="1">
                <a:solidFill>
                  <a:srgbClr val="00B0F0"/>
                </a:solidFill>
              </a:rPr>
              <a:t>Askö</a:t>
            </a:r>
            <a:r>
              <a:rPr lang="en-US" sz="1400" dirty="0">
                <a:solidFill>
                  <a:srgbClr val="00B0F0"/>
                </a:solidFill>
              </a:rPr>
              <a:t> Laboratory, </a:t>
            </a:r>
            <a:r>
              <a:rPr lang="en-US" sz="1400" dirty="0" err="1">
                <a:solidFill>
                  <a:srgbClr val="00B0F0"/>
                </a:solidFill>
              </a:rPr>
              <a:t>Trosa</a:t>
            </a:r>
            <a:r>
              <a:rPr lang="en-US" sz="1400" dirty="0">
                <a:solidFill>
                  <a:srgbClr val="00B0F0"/>
                </a:solidFill>
              </a:rPr>
              <a:t>, </a:t>
            </a:r>
            <a:r>
              <a:rPr lang="en-US" sz="1400" dirty="0" smtClean="0">
                <a:solidFill>
                  <a:srgbClr val="00B0F0"/>
                </a:solidFill>
              </a:rPr>
              <a:t>Sweden</a:t>
            </a:r>
            <a:endParaRPr lang="en-US" sz="1400" dirty="0">
              <a:solidFill>
                <a:srgbClr val="00B0F0"/>
              </a:solidFill>
            </a:endParaRPr>
          </a:p>
        </p:txBody>
      </p:sp>
    </p:spTree>
    <p:extLst>
      <p:ext uri="{BB962C8B-B14F-4D97-AF65-F5344CB8AC3E}">
        <p14:creationId xmlns:p14="http://schemas.microsoft.com/office/powerpoint/2010/main" val="3043339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25191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Recent accomplishments (current year)</a:t>
            </a:r>
            <a:endParaRPr lang="en-US" sz="2800" b="1" kern="0" dirty="0">
              <a:solidFill>
                <a:srgbClr val="FF0000"/>
              </a:solidFill>
              <a:latin typeface="Candara" pitchFamily="34" charset="0"/>
            </a:endParaRPr>
          </a:p>
        </p:txBody>
      </p:sp>
      <p:sp>
        <p:nvSpPr>
          <p:cNvPr id="8" name="Rechteck 7"/>
          <p:cNvSpPr/>
          <p:nvPr/>
        </p:nvSpPr>
        <p:spPr bwMode="auto">
          <a:xfrm>
            <a:off x="4338588" y="7271506"/>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78148" y="1473082"/>
            <a:ext cx="6336704" cy="1586845"/>
          </a:xfrm>
          <a:prstGeom prst="rect">
            <a:avLst/>
          </a:prstGeom>
        </p:spPr>
        <p:txBody>
          <a:bodyPr wrap="square">
            <a:spAutoFit/>
          </a:bodyPr>
          <a:lstStyle/>
          <a:p>
            <a:r>
              <a:rPr lang="en-US" sz="1800" b="1" dirty="0"/>
              <a:t>BONUS INTEGRAL</a:t>
            </a:r>
            <a:br>
              <a:rPr lang="en-US" sz="1800" b="1" dirty="0"/>
            </a:br>
            <a:r>
              <a:rPr lang="en-GB" b="1" dirty="0"/>
              <a:t>I</a:t>
            </a:r>
            <a:r>
              <a:rPr lang="en-GB" dirty="0"/>
              <a:t>ntegrated </a:t>
            </a:r>
            <a:r>
              <a:rPr lang="en-GB" dirty="0" err="1"/>
              <a:t>carbo</a:t>
            </a:r>
            <a:r>
              <a:rPr lang="en-GB" b="1" dirty="0" err="1"/>
              <a:t>N</a:t>
            </a:r>
            <a:r>
              <a:rPr lang="en-GB" dirty="0"/>
              <a:t> and </a:t>
            </a:r>
            <a:r>
              <a:rPr lang="en-GB" b="1" dirty="0" err="1"/>
              <a:t>T</a:t>
            </a:r>
            <a:r>
              <a:rPr lang="en-GB" dirty="0" err="1"/>
              <a:t>rac</a:t>
            </a:r>
            <a:r>
              <a:rPr lang="en-GB" b="1" dirty="0" err="1"/>
              <a:t>E</a:t>
            </a:r>
            <a:r>
              <a:rPr lang="en-GB" dirty="0"/>
              <a:t> </a:t>
            </a:r>
            <a:r>
              <a:rPr lang="en-GB" b="1" dirty="0"/>
              <a:t>G</a:t>
            </a:r>
            <a:r>
              <a:rPr lang="en-GB" dirty="0"/>
              <a:t>as </a:t>
            </a:r>
            <a:r>
              <a:rPr lang="en-GB" dirty="0" err="1"/>
              <a:t>monito</a:t>
            </a:r>
            <a:r>
              <a:rPr lang="en-GB" b="1" dirty="0" err="1"/>
              <a:t>R</a:t>
            </a:r>
            <a:r>
              <a:rPr lang="en-GB" dirty="0" err="1"/>
              <a:t>ing</a:t>
            </a:r>
            <a:r>
              <a:rPr lang="en-GB" dirty="0"/>
              <a:t> for the </a:t>
            </a:r>
            <a:r>
              <a:rPr lang="en-GB" dirty="0" err="1"/>
              <a:t>b</a:t>
            </a:r>
            <a:r>
              <a:rPr lang="en-GB" b="1" dirty="0" err="1"/>
              <a:t>AL</a:t>
            </a:r>
            <a:r>
              <a:rPr lang="en-GB" dirty="0" err="1"/>
              <a:t>tic</a:t>
            </a:r>
            <a:r>
              <a:rPr lang="en-GB" dirty="0"/>
              <a:t> sea</a:t>
            </a:r>
            <a:br>
              <a:rPr lang="en-GB" dirty="0"/>
            </a:br>
            <a:endParaRPr lang="en-GB" dirty="0" smtClean="0"/>
          </a:p>
          <a:p>
            <a:r>
              <a:rPr lang="en-GB" b="1" i="1" dirty="0" smtClean="0"/>
              <a:t>Using </a:t>
            </a:r>
            <a:r>
              <a:rPr lang="en-GB" b="1" i="1" dirty="0"/>
              <a:t>ICOS and similar infrastructure for an improved environmental monitoring of the Baltic Sea</a:t>
            </a:r>
            <a:endParaRPr lang="de-DE" dirty="0"/>
          </a:p>
        </p:txBody>
      </p:sp>
      <p:pic>
        <p:nvPicPr>
          <p:cNvPr id="3" name="Grafik 2"/>
          <p:cNvPicPr>
            <a:picLocks noChangeAspect="1"/>
          </p:cNvPicPr>
          <p:nvPr/>
        </p:nvPicPr>
        <p:blipFill>
          <a:blip r:embed="rId4"/>
          <a:stretch>
            <a:fillRect/>
          </a:stretch>
        </p:blipFill>
        <p:spPr>
          <a:xfrm>
            <a:off x="6961696" y="1264744"/>
            <a:ext cx="3439005" cy="924054"/>
          </a:xfrm>
          <a:prstGeom prst="rect">
            <a:avLst/>
          </a:prstGeom>
        </p:spPr>
      </p:pic>
      <p:pic>
        <p:nvPicPr>
          <p:cNvPr id="4" name="Grafik 3"/>
          <p:cNvPicPr>
            <a:picLocks noChangeAspect="1"/>
          </p:cNvPicPr>
          <p:nvPr/>
        </p:nvPicPr>
        <p:blipFill>
          <a:blip r:embed="rId5"/>
          <a:stretch>
            <a:fillRect/>
          </a:stretch>
        </p:blipFill>
        <p:spPr>
          <a:xfrm>
            <a:off x="7354519" y="2312656"/>
            <a:ext cx="2924583" cy="943107"/>
          </a:xfrm>
          <a:prstGeom prst="rect">
            <a:avLst/>
          </a:prstGeom>
        </p:spPr>
      </p:pic>
      <p:pic>
        <p:nvPicPr>
          <p:cNvPr id="5" name="Grafik 4"/>
          <p:cNvPicPr>
            <a:picLocks noChangeAspect="1"/>
          </p:cNvPicPr>
          <p:nvPr/>
        </p:nvPicPr>
        <p:blipFill>
          <a:blip r:embed="rId6"/>
          <a:stretch>
            <a:fillRect/>
          </a:stretch>
        </p:blipFill>
        <p:spPr>
          <a:xfrm>
            <a:off x="7506940" y="3411974"/>
            <a:ext cx="2772162" cy="866896"/>
          </a:xfrm>
          <a:prstGeom prst="rect">
            <a:avLst/>
          </a:prstGeom>
        </p:spPr>
      </p:pic>
      <p:pic>
        <p:nvPicPr>
          <p:cNvPr id="6" name="Grafik 5"/>
          <p:cNvPicPr>
            <a:picLocks noChangeAspect="1"/>
          </p:cNvPicPr>
          <p:nvPr/>
        </p:nvPicPr>
        <p:blipFill>
          <a:blip r:embed="rId7"/>
          <a:stretch>
            <a:fillRect/>
          </a:stretch>
        </p:blipFill>
        <p:spPr>
          <a:xfrm>
            <a:off x="23301" y="3210439"/>
            <a:ext cx="3456383" cy="3456383"/>
          </a:xfrm>
          <a:prstGeom prst="rect">
            <a:avLst/>
          </a:prstGeom>
        </p:spPr>
      </p:pic>
      <p:pic>
        <p:nvPicPr>
          <p:cNvPr id="7" name="Grafik 6"/>
          <p:cNvPicPr>
            <a:picLocks noChangeAspect="1"/>
          </p:cNvPicPr>
          <p:nvPr/>
        </p:nvPicPr>
        <p:blipFill>
          <a:blip r:embed="rId8"/>
          <a:stretch>
            <a:fillRect/>
          </a:stretch>
        </p:blipFill>
        <p:spPr>
          <a:xfrm>
            <a:off x="7487525" y="5303443"/>
            <a:ext cx="3290652" cy="2257820"/>
          </a:xfrm>
          <a:prstGeom prst="rect">
            <a:avLst/>
          </a:prstGeom>
        </p:spPr>
      </p:pic>
      <p:pic>
        <p:nvPicPr>
          <p:cNvPr id="10" name="Grafik 9"/>
          <p:cNvPicPr>
            <a:picLocks noChangeAspect="1"/>
          </p:cNvPicPr>
          <p:nvPr/>
        </p:nvPicPr>
        <p:blipFill>
          <a:blip r:embed="rId9"/>
          <a:stretch>
            <a:fillRect/>
          </a:stretch>
        </p:blipFill>
        <p:spPr>
          <a:xfrm>
            <a:off x="3476610" y="3600537"/>
            <a:ext cx="4010915" cy="2465337"/>
          </a:xfrm>
          <a:prstGeom prst="rect">
            <a:avLst/>
          </a:prstGeom>
        </p:spPr>
      </p:pic>
    </p:spTree>
    <p:extLst>
      <p:ext uri="{BB962C8B-B14F-4D97-AF65-F5344CB8AC3E}">
        <p14:creationId xmlns:p14="http://schemas.microsoft.com/office/powerpoint/2010/main" val="35667722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251919"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Recent accomplishments (current year)</a:t>
            </a:r>
            <a:endParaRPr lang="en-US" sz="2800" b="1" kern="0" dirty="0">
              <a:solidFill>
                <a:srgbClr val="FF0000"/>
              </a:solidFill>
              <a:latin typeface="Candara" pitchFamily="34" charset="0"/>
            </a:endParaRPr>
          </a:p>
        </p:txBody>
      </p:sp>
      <p:sp>
        <p:nvSpPr>
          <p:cNvPr id="8" name="Rechteck 7"/>
          <p:cNvSpPr/>
          <p:nvPr/>
        </p:nvSpPr>
        <p:spPr bwMode="auto">
          <a:xfrm>
            <a:off x="4338588" y="7271506"/>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78148" y="1473082"/>
            <a:ext cx="6336704" cy="720197"/>
          </a:xfrm>
          <a:prstGeom prst="rect">
            <a:avLst/>
          </a:prstGeom>
        </p:spPr>
        <p:txBody>
          <a:bodyPr wrap="square">
            <a:spAutoFit/>
          </a:bodyPr>
          <a:lstStyle/>
          <a:p>
            <a:r>
              <a:rPr lang="en-US" sz="1800" b="1" dirty="0"/>
              <a:t>BONUS INTEGRAL</a:t>
            </a:r>
            <a:br>
              <a:rPr lang="en-US" sz="1800" b="1" dirty="0"/>
            </a:br>
            <a:r>
              <a:rPr lang="en-GB" b="1" dirty="0"/>
              <a:t>I</a:t>
            </a:r>
            <a:r>
              <a:rPr lang="en-GB" dirty="0"/>
              <a:t>ntegrated </a:t>
            </a:r>
            <a:r>
              <a:rPr lang="en-GB" dirty="0" err="1"/>
              <a:t>carbo</a:t>
            </a:r>
            <a:r>
              <a:rPr lang="en-GB" b="1" dirty="0" err="1"/>
              <a:t>N</a:t>
            </a:r>
            <a:r>
              <a:rPr lang="en-GB" dirty="0"/>
              <a:t> and </a:t>
            </a:r>
            <a:r>
              <a:rPr lang="en-GB" b="1" dirty="0" err="1"/>
              <a:t>T</a:t>
            </a:r>
            <a:r>
              <a:rPr lang="en-GB" dirty="0" err="1"/>
              <a:t>rac</a:t>
            </a:r>
            <a:r>
              <a:rPr lang="en-GB" b="1" dirty="0" err="1"/>
              <a:t>E</a:t>
            </a:r>
            <a:r>
              <a:rPr lang="en-GB" dirty="0"/>
              <a:t> </a:t>
            </a:r>
            <a:r>
              <a:rPr lang="en-GB" b="1" dirty="0"/>
              <a:t>G</a:t>
            </a:r>
            <a:r>
              <a:rPr lang="en-GB" dirty="0"/>
              <a:t>as </a:t>
            </a:r>
            <a:r>
              <a:rPr lang="en-GB" dirty="0" err="1"/>
              <a:t>monito</a:t>
            </a:r>
            <a:r>
              <a:rPr lang="en-GB" b="1" dirty="0" err="1"/>
              <a:t>R</a:t>
            </a:r>
            <a:r>
              <a:rPr lang="en-GB" dirty="0" err="1"/>
              <a:t>ing</a:t>
            </a:r>
            <a:r>
              <a:rPr lang="en-GB" dirty="0"/>
              <a:t> for the </a:t>
            </a:r>
            <a:r>
              <a:rPr lang="en-GB" dirty="0" err="1"/>
              <a:t>b</a:t>
            </a:r>
            <a:r>
              <a:rPr lang="en-GB" b="1" dirty="0" err="1"/>
              <a:t>AL</a:t>
            </a:r>
            <a:r>
              <a:rPr lang="en-GB" dirty="0" err="1"/>
              <a:t>tic</a:t>
            </a:r>
            <a:r>
              <a:rPr lang="en-GB" dirty="0"/>
              <a:t> </a:t>
            </a:r>
            <a:r>
              <a:rPr lang="en-GB" dirty="0" smtClean="0"/>
              <a:t>sea</a:t>
            </a:r>
          </a:p>
        </p:txBody>
      </p:sp>
      <p:sp>
        <p:nvSpPr>
          <p:cNvPr id="11" name="Rechteck 10"/>
          <p:cNvSpPr/>
          <p:nvPr/>
        </p:nvSpPr>
        <p:spPr>
          <a:xfrm>
            <a:off x="378148" y="2329685"/>
            <a:ext cx="5346700" cy="3342453"/>
          </a:xfrm>
          <a:prstGeom prst="rect">
            <a:avLst/>
          </a:prstGeom>
        </p:spPr>
        <p:txBody>
          <a:bodyPr>
            <a:spAutoFit/>
          </a:bodyPr>
          <a:lstStyle/>
          <a:p>
            <a:pPr marL="285750" indent="-285750">
              <a:buFont typeface="Arial" panose="020B0604020202020204" pitchFamily="34" charset="0"/>
              <a:buChar char="•"/>
            </a:pPr>
            <a:r>
              <a:rPr lang="en-US" dirty="0"/>
              <a:t>Use of the (extended) ICOS network for biogeochemical monitoring of the Baltic Sea, in combination to existing monitoring programs</a:t>
            </a:r>
          </a:p>
          <a:p>
            <a:pPr marL="285750" indent="-285750">
              <a:buFont typeface="Arial" panose="020B0604020202020204" pitchFamily="34" charset="0"/>
              <a:buChar char="•"/>
            </a:pPr>
            <a:r>
              <a:rPr lang="en-US" dirty="0"/>
              <a:t>Improved ASE-parameterizations for the Baltic Sea</a:t>
            </a:r>
          </a:p>
          <a:p>
            <a:pPr marL="285750" indent="-285750">
              <a:buFont typeface="Arial" panose="020B0604020202020204" pitchFamily="34" charset="0"/>
              <a:buChar char="•"/>
            </a:pPr>
            <a:r>
              <a:rPr lang="en-US" dirty="0"/>
              <a:t>Provide best experimentally based seasonal concentration charts for carbon dioxide, methane, and nitrous oxide</a:t>
            </a:r>
          </a:p>
          <a:p>
            <a:pPr marL="285750" indent="-285750">
              <a:buFont typeface="Arial" panose="020B0604020202020204" pitchFamily="34" charset="0"/>
              <a:buChar char="•"/>
            </a:pPr>
            <a:r>
              <a:rPr lang="en-US" dirty="0"/>
              <a:t>Full integration of carbon system into high resolution physical biogeochemical model</a:t>
            </a:r>
          </a:p>
          <a:p>
            <a:pPr marL="285750" indent="-285750">
              <a:buFont typeface="Arial" panose="020B0604020202020204" pitchFamily="34" charset="0"/>
              <a:buChar char="•"/>
            </a:pPr>
            <a:r>
              <a:rPr lang="en-US" dirty="0"/>
              <a:t>Advice for countries with upcoming ICOS infrastructure</a:t>
            </a:r>
          </a:p>
          <a:p>
            <a:pPr marL="285750" indent="-285750">
              <a:buFont typeface="Arial" panose="020B0604020202020204" pitchFamily="34" charset="0"/>
              <a:buChar char="•"/>
            </a:pPr>
            <a:r>
              <a:rPr lang="en-US" dirty="0"/>
              <a:t>Model-</a:t>
            </a:r>
            <a:r>
              <a:rPr lang="en-US" dirty="0" err="1"/>
              <a:t>ouput</a:t>
            </a:r>
            <a:r>
              <a:rPr lang="en-US" dirty="0"/>
              <a:t> based recommendations on effective biogeochemical monitoring</a:t>
            </a:r>
          </a:p>
        </p:txBody>
      </p:sp>
      <p:sp>
        <p:nvSpPr>
          <p:cNvPr id="14" name="Rechteck 13"/>
          <p:cNvSpPr/>
          <p:nvPr/>
        </p:nvSpPr>
        <p:spPr>
          <a:xfrm>
            <a:off x="457017" y="5701846"/>
            <a:ext cx="5346700" cy="1569660"/>
          </a:xfrm>
          <a:prstGeom prst="rect">
            <a:avLst/>
          </a:prstGeom>
        </p:spPr>
        <p:txBody>
          <a:bodyPr>
            <a:spAutoFit/>
          </a:bodyPr>
          <a:lstStyle/>
          <a:p>
            <a:pPr marL="285750" indent="-285750">
              <a:buFont typeface="Arial" panose="020B0604020202020204" pitchFamily="34" charset="0"/>
              <a:buChar char="•"/>
            </a:pPr>
            <a:r>
              <a:rPr lang="en-US" dirty="0"/>
              <a:t>Funded as a BONUS Blue Baltic project, starting date </a:t>
            </a:r>
            <a:br>
              <a:rPr lang="en-US" dirty="0"/>
            </a:br>
            <a:r>
              <a:rPr lang="en-US" dirty="0" smtClean="0"/>
              <a:t>July </a:t>
            </a:r>
            <a:r>
              <a:rPr lang="en-US" dirty="0"/>
              <a:t>1</a:t>
            </a:r>
            <a:r>
              <a:rPr lang="en-US" baseline="30000" dirty="0"/>
              <a:t>st</a:t>
            </a:r>
            <a:r>
              <a:rPr lang="en-US" dirty="0"/>
              <a:t>, 2017, 3 years</a:t>
            </a:r>
          </a:p>
          <a:p>
            <a:pPr marL="285750" indent="-285750">
              <a:buFont typeface="Arial" panose="020B0604020202020204" pitchFamily="34" charset="0"/>
              <a:buChar char="•"/>
            </a:pPr>
            <a:r>
              <a:rPr lang="en-US" dirty="0" smtClean="0"/>
              <a:t>Budget 2.1 </a:t>
            </a:r>
            <a:r>
              <a:rPr lang="en-US" dirty="0"/>
              <a:t>Mio €</a:t>
            </a:r>
          </a:p>
          <a:p>
            <a:pPr marL="285750" indent="-285750">
              <a:buFont typeface="Arial" panose="020B0604020202020204" pitchFamily="34" charset="0"/>
              <a:buChar char="•"/>
            </a:pPr>
            <a:r>
              <a:rPr lang="en-US" dirty="0"/>
              <a:t>8 Partners from 5 countries</a:t>
            </a:r>
          </a:p>
          <a:p>
            <a:pPr marL="285750" indent="-285750">
              <a:buFont typeface="Arial" panose="020B0604020202020204" pitchFamily="34" charset="0"/>
              <a:buChar char="•"/>
            </a:pPr>
            <a:r>
              <a:rPr lang="en-US" dirty="0"/>
              <a:t>Including three current  Baltic ICOS stations</a:t>
            </a:r>
          </a:p>
        </p:txBody>
      </p:sp>
      <p:pic>
        <p:nvPicPr>
          <p:cNvPr id="15" name="Grafik 14"/>
          <p:cNvPicPr>
            <a:picLocks noChangeAspect="1"/>
          </p:cNvPicPr>
          <p:nvPr/>
        </p:nvPicPr>
        <p:blipFill>
          <a:blip r:embed="rId4"/>
          <a:stretch>
            <a:fillRect/>
          </a:stretch>
        </p:blipFill>
        <p:spPr>
          <a:xfrm>
            <a:off x="5855315" y="2320286"/>
            <a:ext cx="4503781" cy="3918290"/>
          </a:xfrm>
          <a:prstGeom prst="rect">
            <a:avLst/>
          </a:prstGeom>
        </p:spPr>
      </p:pic>
      <p:pic>
        <p:nvPicPr>
          <p:cNvPr id="12" name="Grafik 11"/>
          <p:cNvPicPr>
            <a:picLocks noChangeAspect="1"/>
          </p:cNvPicPr>
          <p:nvPr/>
        </p:nvPicPr>
        <p:blipFill>
          <a:blip r:embed="rId5"/>
          <a:stretch>
            <a:fillRect/>
          </a:stretch>
        </p:blipFill>
        <p:spPr>
          <a:xfrm>
            <a:off x="5797689" y="1965874"/>
            <a:ext cx="4574581" cy="4871733"/>
          </a:xfrm>
          <a:prstGeom prst="rect">
            <a:avLst/>
          </a:prstGeom>
        </p:spPr>
      </p:pic>
    </p:spTree>
    <p:extLst>
      <p:ext uri="{BB962C8B-B14F-4D97-AF65-F5344CB8AC3E}">
        <p14:creationId xmlns:p14="http://schemas.microsoft.com/office/powerpoint/2010/main" val="223134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410606"/>
            <a:ext cx="6251919" cy="48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Examples from current research</a:t>
            </a:r>
            <a:endParaRPr lang="en-US" sz="2800" b="1" kern="0" dirty="0">
              <a:solidFill>
                <a:srgbClr val="FF0000"/>
              </a:solidFill>
              <a:latin typeface="Candara" pitchFamily="34" charset="0"/>
            </a:endParaRPr>
          </a:p>
        </p:txBody>
      </p:sp>
      <p:sp>
        <p:nvSpPr>
          <p:cNvPr id="8" name="Rechteck 7"/>
          <p:cNvSpPr/>
          <p:nvPr/>
        </p:nvSpPr>
        <p:spPr bwMode="auto">
          <a:xfrm>
            <a:off x="4338588" y="7271506"/>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4"/>
          <a:stretch>
            <a:fillRect/>
          </a:stretch>
        </p:blipFill>
        <p:spPr>
          <a:xfrm>
            <a:off x="4797033" y="1197684"/>
            <a:ext cx="5419814" cy="5736833"/>
          </a:xfrm>
          <a:prstGeom prst="rect">
            <a:avLst/>
          </a:prstGeom>
        </p:spPr>
      </p:pic>
      <p:sp>
        <p:nvSpPr>
          <p:cNvPr id="5" name="Rechteck 4"/>
          <p:cNvSpPr/>
          <p:nvPr/>
        </p:nvSpPr>
        <p:spPr>
          <a:xfrm>
            <a:off x="383640" y="1570071"/>
            <a:ext cx="4124887" cy="3342453"/>
          </a:xfrm>
          <a:prstGeom prst="rect">
            <a:avLst/>
          </a:prstGeom>
        </p:spPr>
        <p:txBody>
          <a:bodyPr wrap="square">
            <a:spAutoFit/>
          </a:bodyPr>
          <a:lstStyle/>
          <a:p>
            <a:r>
              <a:rPr lang="de-DE" dirty="0" smtClean="0"/>
              <a:t>Baltic Earth GC 5: </a:t>
            </a:r>
            <a:r>
              <a:rPr lang="en-US" dirty="0"/>
              <a:t>Regional variability of water and energy exchanges in the Baltic Sea region </a:t>
            </a:r>
            <a:br>
              <a:rPr lang="en-US" dirty="0"/>
            </a:br>
            <a:r>
              <a:rPr lang="en-US" dirty="0" smtClean="0">
                <a:solidFill>
                  <a:srgbClr val="0070C0"/>
                </a:solidFill>
              </a:rPr>
              <a:t>GEWEX GSQ1</a:t>
            </a:r>
            <a:r>
              <a:rPr lang="en-US" dirty="0">
                <a:solidFill>
                  <a:srgbClr val="0070C0"/>
                </a:solidFill>
              </a:rPr>
              <a:t>: Observations and Predictions of Precipitation</a:t>
            </a:r>
            <a:endParaRPr lang="en-US" dirty="0" smtClean="0">
              <a:solidFill>
                <a:srgbClr val="0070C0"/>
              </a:solidFill>
            </a:endParaRPr>
          </a:p>
          <a:p>
            <a:endParaRPr lang="en-US" dirty="0"/>
          </a:p>
          <a:p>
            <a:r>
              <a:rPr lang="de-DE" dirty="0" smtClean="0"/>
              <a:t>Ho-Hagemann </a:t>
            </a:r>
            <a:r>
              <a:rPr lang="de-DE" dirty="0"/>
              <a:t>HTM, Gröger M, </a:t>
            </a:r>
            <a:r>
              <a:rPr lang="de-DE" dirty="0" err="1"/>
              <a:t>Rockel</a:t>
            </a:r>
            <a:r>
              <a:rPr lang="de-DE" dirty="0"/>
              <a:t> B, Zahn M, Geyer B, Meier HEM, 2017. </a:t>
            </a:r>
            <a:r>
              <a:rPr lang="de-DE" b="1" dirty="0" err="1"/>
              <a:t>Effects</a:t>
            </a:r>
            <a:r>
              <a:rPr lang="de-DE" b="1" dirty="0"/>
              <a:t> </a:t>
            </a:r>
            <a:r>
              <a:rPr lang="de-DE" b="1" dirty="0" err="1"/>
              <a:t>of</a:t>
            </a:r>
            <a:r>
              <a:rPr lang="de-DE" b="1" dirty="0"/>
              <a:t> </a:t>
            </a:r>
            <a:r>
              <a:rPr lang="de-DE" b="1" dirty="0" err="1"/>
              <a:t>air-sea</a:t>
            </a:r>
            <a:r>
              <a:rPr lang="de-DE" b="1" dirty="0"/>
              <a:t> </a:t>
            </a:r>
            <a:r>
              <a:rPr lang="de-DE" b="1" dirty="0" err="1"/>
              <a:t>coupling</a:t>
            </a:r>
            <a:r>
              <a:rPr lang="de-DE" b="1" dirty="0"/>
              <a:t> </a:t>
            </a:r>
            <a:r>
              <a:rPr lang="de-DE" b="1" dirty="0" err="1"/>
              <a:t>over</a:t>
            </a:r>
            <a:r>
              <a:rPr lang="de-DE" b="1" dirty="0"/>
              <a:t> </a:t>
            </a:r>
            <a:r>
              <a:rPr lang="de-DE" b="1" dirty="0" err="1"/>
              <a:t>the</a:t>
            </a:r>
            <a:r>
              <a:rPr lang="de-DE" b="1" dirty="0"/>
              <a:t> North </a:t>
            </a:r>
            <a:r>
              <a:rPr lang="de-DE" b="1" dirty="0" err="1"/>
              <a:t>Sea</a:t>
            </a:r>
            <a:r>
              <a:rPr lang="de-DE" b="1" dirty="0"/>
              <a:t> </a:t>
            </a:r>
            <a:r>
              <a:rPr lang="de-DE" b="1" dirty="0" err="1"/>
              <a:t>and</a:t>
            </a:r>
            <a:r>
              <a:rPr lang="de-DE" b="1" dirty="0"/>
              <a:t> </a:t>
            </a:r>
            <a:r>
              <a:rPr lang="de-DE" b="1" dirty="0" err="1"/>
              <a:t>the</a:t>
            </a:r>
            <a:r>
              <a:rPr lang="de-DE" b="1" dirty="0"/>
              <a:t> Baltic </a:t>
            </a:r>
            <a:r>
              <a:rPr lang="de-DE" b="1" dirty="0" err="1"/>
              <a:t>Sea</a:t>
            </a:r>
            <a:r>
              <a:rPr lang="de-DE" b="1" dirty="0"/>
              <a:t> on </a:t>
            </a:r>
            <a:r>
              <a:rPr lang="de-DE" b="1" dirty="0" err="1"/>
              <a:t>simulated</a:t>
            </a:r>
            <a:r>
              <a:rPr lang="de-DE" b="1" dirty="0"/>
              <a:t> </a:t>
            </a:r>
            <a:r>
              <a:rPr lang="de-DE" b="1" dirty="0" err="1"/>
              <a:t>summer</a:t>
            </a:r>
            <a:r>
              <a:rPr lang="de-DE" b="1" dirty="0"/>
              <a:t> </a:t>
            </a:r>
            <a:r>
              <a:rPr lang="de-DE" b="1" dirty="0" err="1"/>
              <a:t>precipitation</a:t>
            </a:r>
            <a:r>
              <a:rPr lang="de-DE" b="1" dirty="0"/>
              <a:t> </a:t>
            </a:r>
            <a:r>
              <a:rPr lang="de-DE" b="1" dirty="0" err="1"/>
              <a:t>over</a:t>
            </a:r>
            <a:r>
              <a:rPr lang="de-DE" b="1" dirty="0"/>
              <a:t> Central Europe. </a:t>
            </a:r>
            <a:r>
              <a:rPr lang="de-DE" dirty="0" err="1"/>
              <a:t>Climate</a:t>
            </a:r>
            <a:r>
              <a:rPr lang="de-DE" dirty="0"/>
              <a:t> Dynamics 48:1-26, March 2017</a:t>
            </a:r>
          </a:p>
        </p:txBody>
      </p:sp>
      <p:sp>
        <p:nvSpPr>
          <p:cNvPr id="7" name="Rechteck 6"/>
          <p:cNvSpPr/>
          <p:nvPr/>
        </p:nvSpPr>
        <p:spPr>
          <a:xfrm>
            <a:off x="408564" y="5139944"/>
            <a:ext cx="3986363" cy="1569660"/>
          </a:xfrm>
          <a:prstGeom prst="rect">
            <a:avLst/>
          </a:prstGeom>
        </p:spPr>
        <p:txBody>
          <a:bodyPr wrap="square">
            <a:spAutoFit/>
          </a:bodyPr>
          <a:lstStyle/>
          <a:p>
            <a:r>
              <a:rPr lang="en-US" dirty="0" smtClean="0"/>
              <a:t>A </a:t>
            </a:r>
            <a:r>
              <a:rPr lang="en-US" dirty="0"/>
              <a:t>coupling of atmosphere and ocean can improve the dry biases for different regional climate models but not always; but particularly for summer heavy precipitation over central Europe</a:t>
            </a:r>
            <a:endParaRPr lang="de-DE" dirty="0"/>
          </a:p>
        </p:txBody>
      </p:sp>
      <p:sp>
        <p:nvSpPr>
          <p:cNvPr id="10" name="Rechteck 9"/>
          <p:cNvSpPr/>
          <p:nvPr/>
        </p:nvSpPr>
        <p:spPr>
          <a:xfrm>
            <a:off x="2682404" y="6856054"/>
            <a:ext cx="8253417" cy="701731"/>
          </a:xfrm>
          <a:prstGeom prst="rect">
            <a:avLst/>
          </a:prstGeom>
        </p:spPr>
        <p:txBody>
          <a:bodyPr wrap="square">
            <a:spAutoFit/>
          </a:bodyPr>
          <a:lstStyle/>
          <a:p>
            <a:r>
              <a:rPr lang="en-US" sz="1100" dirty="0"/>
              <a:t>Daily precipitation differences (mm/day) between the coupled and uncoupled CCLM (top row) and RCA4 (bottom row) for summer (JJA) for the period 1986–2009. The left column shows the difference in heavy precipitation (exceeds the 90th percentile). White </a:t>
            </a:r>
            <a:r>
              <a:rPr lang="en-US" sz="1100" dirty="0" err="1"/>
              <a:t>colour</a:t>
            </a:r>
            <a:r>
              <a:rPr lang="en-US" sz="1100" dirty="0"/>
              <a:t> denotes missing values. The right column shows only the differences that are significant at the 95% confidence level (tested with a 2-sided t test).</a:t>
            </a:r>
            <a:endParaRPr lang="de-DE" sz="1100" dirty="0"/>
          </a:p>
        </p:txBody>
      </p:sp>
    </p:spTree>
    <p:extLst>
      <p:ext uri="{BB962C8B-B14F-4D97-AF65-F5344CB8AC3E}">
        <p14:creationId xmlns:p14="http://schemas.microsoft.com/office/powerpoint/2010/main" val="1736112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5</a:t>
            </a:fld>
            <a:endParaRPr lang="de-DE" altLang="de-DE"/>
          </a:p>
        </p:txBody>
      </p:sp>
      <p:pic>
        <p:nvPicPr>
          <p:cNvPr id="26628" name="Picture 4"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sp>
        <p:nvSpPr>
          <p:cNvPr id="26640" name="Rectangle 16"/>
          <p:cNvSpPr>
            <a:spLocks noGrp="1" noChangeArrowheads="1"/>
          </p:cNvSpPr>
          <p:nvPr>
            <p:ph type="title"/>
          </p:nvPr>
        </p:nvSpPr>
        <p:spPr>
          <a:xfrm>
            <a:off x="1674292" y="252239"/>
            <a:ext cx="7848922" cy="701154"/>
          </a:xfrm>
          <a:noFill/>
          <a:ln/>
        </p:spPr>
        <p:txBody>
          <a:bodyPr/>
          <a:lstStyle/>
          <a:p>
            <a:r>
              <a:rPr lang="en-US" altLang="de-DE" sz="2000" b="1" smtClean="0">
                <a:latin typeface="Calibri" pitchFamily="34" charset="0"/>
              </a:rPr>
              <a:t>Motivation for an international interdisciplinary </a:t>
            </a:r>
            <a:br>
              <a:rPr lang="en-US" altLang="de-DE" sz="2000" b="1" smtClean="0">
                <a:latin typeface="Calibri" pitchFamily="34" charset="0"/>
              </a:rPr>
            </a:br>
            <a:r>
              <a:rPr lang="en-US" altLang="de-DE" sz="2000" b="1" smtClean="0">
                <a:latin typeface="Calibri" pitchFamily="34" charset="0"/>
              </a:rPr>
              <a:t>research network</a:t>
            </a:r>
            <a:endParaRPr lang="de-DE" altLang="de-DE" sz="2000" b="1">
              <a:latin typeface="Calibri" pitchFamily="34" charset="0"/>
            </a:endParaRPr>
          </a:p>
        </p:txBody>
      </p:sp>
      <p:pic>
        <p:nvPicPr>
          <p:cNvPr id="12" name="Picture 4" descr="Poo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212" y="1464184"/>
            <a:ext cx="3894474" cy="5563915"/>
          </a:xfrm>
          <a:prstGeom prst="rect">
            <a:avLst/>
          </a:prstGeom>
          <a:noFill/>
          <a:extLst>
            <a:ext uri="{909E8E84-426E-40DD-AFC4-6F175D3DCCD1}">
              <a14:hiddenFill xmlns:a14="http://schemas.microsoft.com/office/drawing/2010/main">
                <a:solidFill>
                  <a:srgbClr val="FFFFFF"/>
                </a:solidFill>
              </a14:hiddenFill>
            </a:ext>
          </a:extLst>
        </p:spPr>
      </p:pic>
      <p:pic>
        <p:nvPicPr>
          <p:cNvPr id="142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474788"/>
            <a:ext cx="1914525" cy="1176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uppieren 1"/>
          <p:cNvGrpSpPr/>
          <p:nvPr/>
        </p:nvGrpSpPr>
        <p:grpSpPr>
          <a:xfrm>
            <a:off x="4723668" y="1058936"/>
            <a:ext cx="4631519" cy="5930021"/>
            <a:chOff x="4723668" y="1058936"/>
            <a:chExt cx="4631519" cy="5930021"/>
          </a:xfrm>
        </p:grpSpPr>
        <p:pic>
          <p:nvPicPr>
            <p:cNvPr id="14" name="Picture 10" descr="HELCOM_area_5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222" y="1448384"/>
              <a:ext cx="4223965" cy="554057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5"/>
            <p:cNvSpPr>
              <a:spLocks noChangeArrowheads="1"/>
            </p:cNvSpPr>
            <p:nvPr/>
          </p:nvSpPr>
          <p:spPr bwMode="auto">
            <a:xfrm>
              <a:off x="4723668" y="1058936"/>
              <a:ext cx="2351224" cy="1857599"/>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ltLang="de-DE"/>
            </a:p>
          </p:txBody>
        </p:sp>
        <p:sp>
          <p:nvSpPr>
            <p:cNvPr id="17" name="Text Box 8"/>
            <p:cNvSpPr txBox="1">
              <a:spLocks noChangeArrowheads="1"/>
            </p:cNvSpPr>
            <p:nvPr/>
          </p:nvSpPr>
          <p:spPr bwMode="auto">
            <a:xfrm>
              <a:off x="5102647" y="1576387"/>
              <a:ext cx="14287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t-EE" altLang="de-DE" sz="4400"/>
                <a:t>1991</a:t>
              </a:r>
              <a:endParaRPr lang="en-US" altLang="de-DE" sz="4400"/>
            </a:p>
          </p:txBody>
        </p:sp>
      </p:grpSp>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eck 12"/>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5" name="Rechteck 1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22199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410606"/>
            <a:ext cx="6251919" cy="48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Examples from current research</a:t>
            </a:r>
            <a:endParaRPr lang="en-US" sz="2800" b="1" kern="0" dirty="0">
              <a:solidFill>
                <a:srgbClr val="FF0000"/>
              </a:solidFill>
              <a:latin typeface="Candara" pitchFamily="34" charset="0"/>
            </a:endParaRPr>
          </a:p>
        </p:txBody>
      </p:sp>
      <p:sp>
        <p:nvSpPr>
          <p:cNvPr id="8" name="Rechteck 7"/>
          <p:cNvSpPr/>
          <p:nvPr/>
        </p:nvSpPr>
        <p:spPr bwMode="auto">
          <a:xfrm>
            <a:off x="4338588" y="7271506"/>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383640" y="1570071"/>
            <a:ext cx="4124887" cy="2456057"/>
          </a:xfrm>
          <a:prstGeom prst="rect">
            <a:avLst/>
          </a:prstGeom>
        </p:spPr>
        <p:txBody>
          <a:bodyPr wrap="square">
            <a:spAutoFit/>
          </a:bodyPr>
          <a:lstStyle/>
          <a:p>
            <a:r>
              <a:rPr lang="de-DE" dirty="0" smtClean="0"/>
              <a:t>Baltic Earth GC 4: </a:t>
            </a:r>
            <a:r>
              <a:rPr lang="en-US" dirty="0"/>
              <a:t>Sea Level and Coastal </a:t>
            </a:r>
            <a:r>
              <a:rPr lang="en-US" dirty="0" smtClean="0"/>
              <a:t>Dynamics in the Baltic Sea region</a:t>
            </a:r>
            <a:r>
              <a:rPr lang="en-US" dirty="0"/>
              <a:t/>
            </a:r>
            <a:br>
              <a:rPr lang="en-US" dirty="0"/>
            </a:br>
            <a:r>
              <a:rPr lang="en-US" dirty="0">
                <a:solidFill>
                  <a:srgbClr val="0070C0"/>
                </a:solidFill>
              </a:rPr>
              <a:t>WCRP Grand </a:t>
            </a:r>
            <a:r>
              <a:rPr lang="en-US" dirty="0" smtClean="0">
                <a:solidFill>
                  <a:srgbClr val="0070C0"/>
                </a:solidFill>
              </a:rPr>
              <a:t>Challenges</a:t>
            </a:r>
            <a:r>
              <a:rPr lang="en-US" dirty="0">
                <a:solidFill>
                  <a:srgbClr val="0070C0"/>
                </a:solidFill>
              </a:rPr>
              <a:t>: </a:t>
            </a:r>
            <a:r>
              <a:rPr lang="en-US" dirty="0" smtClean="0">
                <a:solidFill>
                  <a:srgbClr val="0070C0"/>
                </a:solidFill>
              </a:rPr>
              <a:t>Regional </a:t>
            </a:r>
            <a:r>
              <a:rPr lang="en-US" dirty="0">
                <a:solidFill>
                  <a:srgbClr val="0070C0"/>
                </a:solidFill>
              </a:rPr>
              <a:t>Sea-Level Change and coastal impacts</a:t>
            </a:r>
            <a:endParaRPr lang="en-US" dirty="0"/>
          </a:p>
          <a:p>
            <a:endParaRPr lang="de-DE" dirty="0" smtClean="0"/>
          </a:p>
          <a:p>
            <a:r>
              <a:rPr lang="en-US" dirty="0" err="1" smtClean="0"/>
              <a:t>Hünicke</a:t>
            </a:r>
            <a:r>
              <a:rPr lang="en-US" dirty="0" smtClean="0"/>
              <a:t> </a:t>
            </a:r>
            <a:r>
              <a:rPr lang="en-US" dirty="0"/>
              <a:t>B, </a:t>
            </a:r>
            <a:r>
              <a:rPr lang="en-US" dirty="0" err="1"/>
              <a:t>Zorita</a:t>
            </a:r>
            <a:r>
              <a:rPr lang="en-US" dirty="0"/>
              <a:t> E 2016: </a:t>
            </a:r>
            <a:r>
              <a:rPr lang="en-US" b="1" dirty="0"/>
              <a:t>Statistical Analysis of the </a:t>
            </a:r>
            <a:r>
              <a:rPr lang="en-US" b="1" dirty="0" err="1"/>
              <a:t>Accerleration</a:t>
            </a:r>
            <a:r>
              <a:rPr lang="en-US" b="1" dirty="0"/>
              <a:t> of Baltic Mean Sea Level Rise, 1900-2012 </a:t>
            </a:r>
            <a:r>
              <a:rPr lang="en-US" dirty="0"/>
              <a:t>Front. Mar. Sci., 22, July 2016</a:t>
            </a:r>
            <a:endParaRPr lang="de-DE" dirty="0"/>
          </a:p>
        </p:txBody>
      </p:sp>
      <p:pic>
        <p:nvPicPr>
          <p:cNvPr id="2" name="Grafik 1"/>
          <p:cNvPicPr>
            <a:picLocks noChangeAspect="1"/>
          </p:cNvPicPr>
          <p:nvPr/>
        </p:nvPicPr>
        <p:blipFill>
          <a:blip r:embed="rId4"/>
          <a:stretch>
            <a:fillRect/>
          </a:stretch>
        </p:blipFill>
        <p:spPr>
          <a:xfrm>
            <a:off x="4820837" y="1548310"/>
            <a:ext cx="5870957" cy="2499577"/>
          </a:xfrm>
          <a:prstGeom prst="rect">
            <a:avLst/>
          </a:prstGeom>
        </p:spPr>
      </p:pic>
      <p:sp>
        <p:nvSpPr>
          <p:cNvPr id="4" name="Rechteck 3"/>
          <p:cNvSpPr/>
          <p:nvPr/>
        </p:nvSpPr>
        <p:spPr>
          <a:xfrm>
            <a:off x="6786860" y="4505208"/>
            <a:ext cx="3520596" cy="978729"/>
          </a:xfrm>
          <a:prstGeom prst="rect">
            <a:avLst/>
          </a:prstGeom>
        </p:spPr>
        <p:txBody>
          <a:bodyPr wrap="square">
            <a:spAutoFit/>
          </a:bodyPr>
          <a:lstStyle/>
          <a:p>
            <a:r>
              <a:rPr lang="en-US" sz="1200" dirty="0"/>
              <a:t>Acceleration of the annual mean sea-level in the Baltic Sea tide-gauges estimated in the period 1900–2012 in wintertime (A) and summertime (B) by the method </a:t>
            </a:r>
            <a:r>
              <a:rPr lang="en-US" sz="1200" dirty="0" err="1"/>
              <a:t>gtols</a:t>
            </a:r>
            <a:r>
              <a:rPr lang="en-US" sz="1200" dirty="0"/>
              <a:t> (see paper)</a:t>
            </a:r>
            <a:endParaRPr lang="de-DE" sz="1200" dirty="0"/>
          </a:p>
        </p:txBody>
      </p:sp>
      <p:sp>
        <p:nvSpPr>
          <p:cNvPr id="6" name="Rechteck 5"/>
          <p:cNvSpPr/>
          <p:nvPr/>
        </p:nvSpPr>
        <p:spPr>
          <a:xfrm>
            <a:off x="389780" y="4478536"/>
            <a:ext cx="6109047" cy="1865126"/>
          </a:xfrm>
          <a:prstGeom prst="rect">
            <a:avLst/>
          </a:prstGeom>
        </p:spPr>
        <p:txBody>
          <a:bodyPr wrap="square">
            <a:spAutoFit/>
          </a:bodyPr>
          <a:lstStyle/>
          <a:p>
            <a:pPr marL="285750" indent="-285750">
              <a:buFont typeface="Arial" panose="020B0604020202020204" pitchFamily="34" charset="0"/>
              <a:buChar char="•"/>
            </a:pPr>
            <a:r>
              <a:rPr lang="en-US" dirty="0" smtClean="0"/>
              <a:t>Globally</a:t>
            </a:r>
            <a:r>
              <a:rPr lang="en-US" dirty="0"/>
              <a:t>, sea level is expected to accelerate</a:t>
            </a:r>
          </a:p>
          <a:p>
            <a:pPr marL="285750" indent="-285750">
              <a:buFont typeface="Arial" panose="020B0604020202020204" pitchFamily="34" charset="0"/>
              <a:buChar char="•"/>
            </a:pPr>
            <a:r>
              <a:rPr lang="en-US" dirty="0" smtClean="0"/>
              <a:t>An </a:t>
            </a:r>
            <a:r>
              <a:rPr lang="en-US" dirty="0"/>
              <a:t>acceleration for the Baltic Sea was tested statistically since 1900</a:t>
            </a:r>
          </a:p>
          <a:p>
            <a:pPr marL="285750" indent="-285750">
              <a:buFont typeface="Arial" panose="020B0604020202020204" pitchFamily="34" charset="0"/>
              <a:buChar char="•"/>
            </a:pPr>
            <a:r>
              <a:rPr lang="en-US" dirty="0" smtClean="0"/>
              <a:t>Acceleration </a:t>
            </a:r>
            <a:r>
              <a:rPr lang="en-US" dirty="0"/>
              <a:t>was found to be mostly positive but very low and statistically not significant</a:t>
            </a:r>
          </a:p>
          <a:p>
            <a:pPr marL="285750" indent="-285750">
              <a:buFont typeface="Arial" panose="020B0604020202020204" pitchFamily="34" charset="0"/>
              <a:buChar char="•"/>
            </a:pPr>
            <a:r>
              <a:rPr lang="en-US" dirty="0" smtClean="0"/>
              <a:t>Absolute </a:t>
            </a:r>
            <a:r>
              <a:rPr lang="en-US" dirty="0"/>
              <a:t>values due to acceleration would only add some cm to the expected rise of up to 1m at 2100</a:t>
            </a:r>
          </a:p>
        </p:txBody>
      </p:sp>
    </p:spTree>
    <p:extLst>
      <p:ext uri="{BB962C8B-B14F-4D97-AF65-F5344CB8AC3E}">
        <p14:creationId xmlns:p14="http://schemas.microsoft.com/office/powerpoint/2010/main" val="30346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440986"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Planned activities (next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450157" y="1385908"/>
            <a:ext cx="2632422" cy="5907402"/>
          </a:xfrm>
          <a:prstGeom prst="rect">
            <a:avLst/>
          </a:prstGeom>
        </p:spPr>
      </p:pic>
      <p:sp>
        <p:nvSpPr>
          <p:cNvPr id="3" name="Rechteck 2"/>
          <p:cNvSpPr/>
          <p:nvPr/>
        </p:nvSpPr>
        <p:spPr>
          <a:xfrm>
            <a:off x="3613752" y="1545234"/>
            <a:ext cx="6701500" cy="4228850"/>
          </a:xfrm>
          <a:prstGeom prst="rect">
            <a:avLst/>
          </a:prstGeom>
        </p:spPr>
        <p:txBody>
          <a:bodyPr wrap="square">
            <a:spAutoFit/>
          </a:bodyPr>
          <a:lstStyle/>
          <a:p>
            <a:r>
              <a:rPr lang="en-US" dirty="0"/>
              <a:t>The aim of this workshop is to share recent progress in </a:t>
            </a:r>
            <a:r>
              <a:rPr lang="en-US" dirty="0" smtClean="0"/>
              <a:t>the understanding </a:t>
            </a:r>
            <a:r>
              <a:rPr lang="en-US" dirty="0"/>
              <a:t>of </a:t>
            </a:r>
            <a:r>
              <a:rPr lang="en-US" b="1" dirty="0"/>
              <a:t>regional climate variability </a:t>
            </a:r>
            <a:r>
              <a:rPr lang="en-US" dirty="0"/>
              <a:t>with </a:t>
            </a:r>
            <a:r>
              <a:rPr lang="en-US" dirty="0" smtClean="0"/>
              <a:t>special focus </a:t>
            </a:r>
            <a:r>
              <a:rPr lang="en-US" dirty="0"/>
              <a:t>on </a:t>
            </a:r>
            <a:r>
              <a:rPr lang="en-US" b="1" dirty="0"/>
              <a:t>coupled effects between sea, atmosphere, </a:t>
            </a:r>
            <a:r>
              <a:rPr lang="en-US" b="1" dirty="0" smtClean="0"/>
              <a:t>land and </a:t>
            </a:r>
            <a:r>
              <a:rPr lang="en-US" b="1" dirty="0" err="1"/>
              <a:t>anthroposphere</a:t>
            </a:r>
            <a:r>
              <a:rPr lang="en-US" dirty="0"/>
              <a:t>. </a:t>
            </a:r>
            <a:endParaRPr lang="en-US" dirty="0" smtClean="0"/>
          </a:p>
          <a:p>
            <a:endParaRPr lang="en-US" dirty="0"/>
          </a:p>
          <a:p>
            <a:r>
              <a:rPr lang="en-US" dirty="0" smtClean="0"/>
              <a:t>In </a:t>
            </a:r>
            <a:r>
              <a:rPr lang="en-US" dirty="0"/>
              <a:t>this workshop, we will </a:t>
            </a:r>
            <a:r>
              <a:rPr lang="en-US" dirty="0" smtClean="0"/>
              <a:t>focus on </a:t>
            </a:r>
            <a:r>
              <a:rPr lang="en-US" dirty="0"/>
              <a:t>European seas and their catchment areas like </a:t>
            </a:r>
            <a:r>
              <a:rPr lang="en-US" dirty="0" smtClean="0"/>
              <a:t>the </a:t>
            </a:r>
            <a:r>
              <a:rPr lang="de-DE" b="1" dirty="0" err="1" smtClean="0"/>
              <a:t>Mediterranean</a:t>
            </a:r>
            <a:r>
              <a:rPr lang="de-DE" b="1" dirty="0" smtClean="0"/>
              <a:t> </a:t>
            </a:r>
            <a:r>
              <a:rPr lang="de-DE" b="1" dirty="0" err="1"/>
              <a:t>Sea</a:t>
            </a:r>
            <a:r>
              <a:rPr lang="de-DE" b="1" dirty="0"/>
              <a:t>, Black </a:t>
            </a:r>
            <a:r>
              <a:rPr lang="de-DE" b="1" dirty="0" err="1"/>
              <a:t>Sea</a:t>
            </a:r>
            <a:r>
              <a:rPr lang="de-DE" b="1" dirty="0"/>
              <a:t>, North </a:t>
            </a:r>
            <a:r>
              <a:rPr lang="de-DE" b="1" dirty="0" err="1"/>
              <a:t>Sea</a:t>
            </a:r>
            <a:r>
              <a:rPr lang="de-DE" b="1" dirty="0"/>
              <a:t>, Baltic </a:t>
            </a:r>
            <a:r>
              <a:rPr lang="de-DE" b="1" dirty="0" err="1"/>
              <a:t>Sea</a:t>
            </a:r>
            <a:r>
              <a:rPr lang="de-DE" b="1" dirty="0"/>
              <a:t> </a:t>
            </a:r>
            <a:r>
              <a:rPr lang="de-DE" b="1" dirty="0" err="1" smtClean="0"/>
              <a:t>and</a:t>
            </a:r>
            <a:r>
              <a:rPr lang="de-DE" b="1" dirty="0" smtClean="0"/>
              <a:t> </a:t>
            </a:r>
            <a:r>
              <a:rPr lang="en-US" b="1" dirty="0" smtClean="0"/>
              <a:t>Arctic </a:t>
            </a:r>
            <a:r>
              <a:rPr lang="en-US" b="1" dirty="0"/>
              <a:t>Ocea</a:t>
            </a:r>
            <a:r>
              <a:rPr lang="en-US" dirty="0"/>
              <a:t>n - highly sensitive areas where global </a:t>
            </a:r>
            <a:r>
              <a:rPr lang="en-US" dirty="0" smtClean="0"/>
              <a:t>models fail </a:t>
            </a:r>
            <a:r>
              <a:rPr lang="en-US" dirty="0"/>
              <a:t>to give reliable information about changing </a:t>
            </a:r>
            <a:r>
              <a:rPr lang="en-US" dirty="0" smtClean="0"/>
              <a:t>climate because </a:t>
            </a:r>
            <a:r>
              <a:rPr lang="en-US" dirty="0"/>
              <a:t>key processes are not properly resolved.</a:t>
            </a:r>
          </a:p>
          <a:p>
            <a:endParaRPr lang="en-US" dirty="0" smtClean="0"/>
          </a:p>
          <a:p>
            <a:r>
              <a:rPr lang="en-US" dirty="0" smtClean="0"/>
              <a:t>Contributions </a:t>
            </a:r>
            <a:r>
              <a:rPr lang="en-US" dirty="0"/>
              <a:t>related to any aspect of the </a:t>
            </a:r>
            <a:r>
              <a:rPr lang="en-US" b="1" dirty="0" smtClean="0"/>
              <a:t>description and </a:t>
            </a:r>
            <a:r>
              <a:rPr lang="en-US" b="1" dirty="0"/>
              <a:t>modelling of regional climate</a:t>
            </a:r>
            <a:r>
              <a:rPr lang="en-US" dirty="0"/>
              <a:t> are welcome. </a:t>
            </a:r>
            <a:r>
              <a:rPr lang="en-US" dirty="0" smtClean="0"/>
              <a:t>Some of </a:t>
            </a:r>
            <a:r>
              <a:rPr lang="en-US" dirty="0"/>
              <a:t>the topics addressed in the workshop will be </a:t>
            </a:r>
            <a:r>
              <a:rPr lang="en-US" dirty="0" smtClean="0"/>
              <a:t>the description </a:t>
            </a:r>
            <a:r>
              <a:rPr lang="en-US" dirty="0"/>
              <a:t>of </a:t>
            </a:r>
            <a:r>
              <a:rPr lang="en-US" b="1" dirty="0"/>
              <a:t>present and future regional climates</a:t>
            </a:r>
            <a:r>
              <a:rPr lang="en-US" dirty="0"/>
              <a:t>, the</a:t>
            </a:r>
          </a:p>
          <a:p>
            <a:r>
              <a:rPr lang="en-US" dirty="0"/>
              <a:t>development and evaluation of </a:t>
            </a:r>
            <a:r>
              <a:rPr lang="en-US" b="1" dirty="0"/>
              <a:t>regional climate </a:t>
            </a:r>
            <a:r>
              <a:rPr lang="en-US" b="1" dirty="0" smtClean="0"/>
              <a:t>system models </a:t>
            </a:r>
            <a:r>
              <a:rPr lang="en-US" dirty="0"/>
              <a:t>and the assessment of </a:t>
            </a:r>
            <a:r>
              <a:rPr lang="en-US" b="1" dirty="0"/>
              <a:t>extreme and high </a:t>
            </a:r>
            <a:r>
              <a:rPr lang="en-US" b="1" dirty="0" smtClean="0"/>
              <a:t>impact </a:t>
            </a:r>
            <a:r>
              <a:rPr lang="de-DE" b="1" dirty="0" err="1" smtClean="0"/>
              <a:t>events</a:t>
            </a:r>
            <a:r>
              <a:rPr lang="de-DE" dirty="0"/>
              <a:t>.</a:t>
            </a:r>
          </a:p>
        </p:txBody>
      </p:sp>
      <p:sp>
        <p:nvSpPr>
          <p:cNvPr id="4" name="Textfeld 3"/>
          <p:cNvSpPr txBox="1"/>
          <p:nvPr/>
        </p:nvSpPr>
        <p:spPr>
          <a:xfrm>
            <a:off x="3613752" y="5805357"/>
            <a:ext cx="3779111" cy="368049"/>
          </a:xfrm>
          <a:prstGeom prst="rect">
            <a:avLst/>
          </a:prstGeom>
          <a:noFill/>
        </p:spPr>
        <p:txBody>
          <a:bodyPr wrap="none" rtlCol="0">
            <a:spAutoFit/>
          </a:bodyPr>
          <a:lstStyle/>
          <a:p>
            <a:r>
              <a:rPr lang="de-DE" b="1" dirty="0" smtClean="0">
                <a:solidFill>
                  <a:srgbClr val="FF0000"/>
                </a:solidFill>
              </a:rPr>
              <a:t>Website </a:t>
            </a:r>
            <a:r>
              <a:rPr lang="de-DE" b="1" dirty="0" err="1" smtClean="0">
                <a:solidFill>
                  <a:srgbClr val="FF0000"/>
                </a:solidFill>
              </a:rPr>
              <a:t>and</a:t>
            </a:r>
            <a:r>
              <a:rPr lang="de-DE" b="1" dirty="0" smtClean="0">
                <a:solidFill>
                  <a:srgbClr val="FF0000"/>
                </a:solidFill>
              </a:rPr>
              <a:t> Call </a:t>
            </a:r>
            <a:r>
              <a:rPr lang="de-DE" b="1" dirty="0" err="1" smtClean="0">
                <a:solidFill>
                  <a:srgbClr val="FF0000"/>
                </a:solidFill>
              </a:rPr>
              <a:t>for</a:t>
            </a:r>
            <a:r>
              <a:rPr lang="de-DE" b="1" dirty="0" smtClean="0">
                <a:solidFill>
                  <a:srgbClr val="FF0000"/>
                </a:solidFill>
              </a:rPr>
              <a:t> </a:t>
            </a:r>
            <a:r>
              <a:rPr lang="de-DE" b="1" dirty="0" err="1" smtClean="0">
                <a:solidFill>
                  <a:srgbClr val="FF0000"/>
                </a:solidFill>
              </a:rPr>
              <a:t>papers</a:t>
            </a:r>
            <a:r>
              <a:rPr lang="de-DE" b="1" dirty="0" smtClean="0">
                <a:solidFill>
                  <a:srgbClr val="FF0000"/>
                </a:solidFill>
              </a:rPr>
              <a:t> in </a:t>
            </a:r>
            <a:r>
              <a:rPr lang="de-DE" b="1" dirty="0" err="1" smtClean="0">
                <a:solidFill>
                  <a:srgbClr val="FF0000"/>
                </a:solidFill>
              </a:rPr>
              <a:t>preparation</a:t>
            </a:r>
            <a:endParaRPr lang="de-DE" b="1" dirty="0">
              <a:solidFill>
                <a:srgbClr val="FF0000"/>
              </a:solidFill>
            </a:endParaRPr>
          </a:p>
        </p:txBody>
      </p:sp>
      <p:sp>
        <p:nvSpPr>
          <p:cNvPr id="5" name="Rechteck 4"/>
          <p:cNvSpPr/>
          <p:nvPr/>
        </p:nvSpPr>
        <p:spPr>
          <a:xfrm>
            <a:off x="3613752" y="6224428"/>
            <a:ext cx="5346700" cy="978729"/>
          </a:xfrm>
          <a:prstGeom prst="rect">
            <a:avLst/>
          </a:prstGeom>
        </p:spPr>
        <p:txBody>
          <a:bodyPr>
            <a:spAutoFit/>
          </a:bodyPr>
          <a:lstStyle/>
          <a:p>
            <a:r>
              <a:rPr lang="en-US" dirty="0"/>
              <a:t>Abstract Deadline: 12 January 2018</a:t>
            </a:r>
          </a:p>
          <a:p>
            <a:r>
              <a:rPr lang="en-US" dirty="0"/>
              <a:t>Notifications of authors: 22 January 2018</a:t>
            </a:r>
          </a:p>
          <a:p>
            <a:r>
              <a:rPr lang="en-US" dirty="0"/>
              <a:t>Registration Deadline: 26 February 2018</a:t>
            </a:r>
            <a:endParaRPr lang="de-DE" dirty="0"/>
          </a:p>
        </p:txBody>
      </p:sp>
    </p:spTree>
    <p:extLst>
      <p:ext uri="{BB962C8B-B14F-4D97-AF65-F5344CB8AC3E}">
        <p14:creationId xmlns:p14="http://schemas.microsoft.com/office/powerpoint/2010/main" val="37653115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440986"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Planned activities (next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6152261" y="6019987"/>
            <a:ext cx="5346700" cy="978729"/>
          </a:xfrm>
          <a:prstGeom prst="rect">
            <a:avLst/>
          </a:prstGeom>
        </p:spPr>
        <p:txBody>
          <a:bodyPr>
            <a:spAutoFit/>
          </a:bodyPr>
          <a:lstStyle/>
          <a:p>
            <a:r>
              <a:rPr lang="en-US" dirty="0"/>
              <a:t>2nd Announcement November 2017</a:t>
            </a:r>
          </a:p>
          <a:p>
            <a:r>
              <a:rPr lang="en-US" dirty="0"/>
              <a:t>Abstract Submission February 2018</a:t>
            </a:r>
          </a:p>
          <a:p>
            <a:r>
              <a:rPr lang="en-US" dirty="0"/>
              <a:t>Registration and Hotel Reservations April 2018</a:t>
            </a:r>
            <a:endParaRPr lang="de-DE" dirty="0"/>
          </a:p>
        </p:txBody>
      </p:sp>
      <p:pic>
        <p:nvPicPr>
          <p:cNvPr id="11" name="Grafik 10"/>
          <p:cNvPicPr>
            <a:picLocks noChangeAspect="1"/>
          </p:cNvPicPr>
          <p:nvPr/>
        </p:nvPicPr>
        <p:blipFill>
          <a:blip r:embed="rId4"/>
          <a:stretch>
            <a:fillRect/>
          </a:stretch>
        </p:blipFill>
        <p:spPr>
          <a:xfrm>
            <a:off x="6333236" y="1785363"/>
            <a:ext cx="2924583" cy="2829320"/>
          </a:xfrm>
          <a:prstGeom prst="rect">
            <a:avLst/>
          </a:prstGeom>
        </p:spPr>
      </p:pic>
      <p:sp>
        <p:nvSpPr>
          <p:cNvPr id="12" name="Rechteck 11"/>
          <p:cNvSpPr/>
          <p:nvPr/>
        </p:nvSpPr>
        <p:spPr>
          <a:xfrm>
            <a:off x="6152261" y="5227937"/>
            <a:ext cx="3560526" cy="437043"/>
          </a:xfrm>
          <a:prstGeom prst="rect">
            <a:avLst/>
          </a:prstGeom>
        </p:spPr>
        <p:txBody>
          <a:bodyPr wrap="none">
            <a:spAutoFit/>
          </a:bodyPr>
          <a:lstStyle/>
          <a:p>
            <a:r>
              <a:rPr lang="de-DE" sz="2000" dirty="0" smtClean="0">
                <a:solidFill>
                  <a:srgbClr val="FF0000"/>
                </a:solidFill>
              </a:rPr>
              <a:t>www.baltic.earth/helsingor2018</a:t>
            </a:r>
            <a:endParaRPr lang="de-DE" sz="2000" dirty="0">
              <a:solidFill>
                <a:srgbClr val="FF0000"/>
              </a:solidFill>
            </a:endParaRPr>
          </a:p>
        </p:txBody>
      </p:sp>
      <p:pic>
        <p:nvPicPr>
          <p:cNvPr id="2" name="Grafik 1"/>
          <p:cNvPicPr>
            <a:picLocks noChangeAspect="1"/>
          </p:cNvPicPr>
          <p:nvPr/>
        </p:nvPicPr>
        <p:blipFill>
          <a:blip r:embed="rId5"/>
          <a:stretch>
            <a:fillRect/>
          </a:stretch>
        </p:blipFill>
        <p:spPr>
          <a:xfrm>
            <a:off x="596635" y="1057366"/>
            <a:ext cx="4629893" cy="6503897"/>
          </a:xfrm>
          <a:prstGeom prst="rect">
            <a:avLst/>
          </a:prstGeom>
        </p:spPr>
      </p:pic>
    </p:spTree>
    <p:extLst>
      <p:ext uri="{BB962C8B-B14F-4D97-AF65-F5344CB8AC3E}">
        <p14:creationId xmlns:p14="http://schemas.microsoft.com/office/powerpoint/2010/main" val="2978023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140" y="1322266"/>
            <a:ext cx="4102814" cy="3077110"/>
          </a:xfrm>
          <a:prstGeom prst="rect">
            <a:avLst/>
          </a:prstGeom>
        </p:spPr>
      </p:pic>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440986"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Planned activities (next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5"/>
          <a:stretch>
            <a:fillRect/>
          </a:stretch>
        </p:blipFill>
        <p:spPr>
          <a:xfrm>
            <a:off x="4043466" y="1167617"/>
            <a:ext cx="4356483" cy="2710296"/>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663" y="3586356"/>
            <a:ext cx="3558572" cy="2668929"/>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8574" y="3808054"/>
            <a:ext cx="3625249" cy="2718937"/>
          </a:xfrm>
          <a:prstGeom prst="rect">
            <a:avLst/>
          </a:prstGeom>
        </p:spPr>
      </p:pic>
      <p:sp>
        <p:nvSpPr>
          <p:cNvPr id="12" name="Rechteck 11"/>
          <p:cNvSpPr/>
          <p:nvPr/>
        </p:nvSpPr>
        <p:spPr>
          <a:xfrm>
            <a:off x="1205657" y="6618416"/>
            <a:ext cx="7897868" cy="806375"/>
          </a:xfrm>
          <a:prstGeom prst="rect">
            <a:avLst/>
          </a:prstGeom>
          <a:solidFill>
            <a:schemeClr val="bg1"/>
          </a:solidFill>
        </p:spPr>
        <p:txBody>
          <a:bodyPr wrap="none">
            <a:spAutoFit/>
          </a:bodyPr>
          <a:lstStyle/>
          <a:p>
            <a:pPr algn="ctr"/>
            <a:r>
              <a:rPr lang="de-DE" sz="2000" dirty="0" smtClean="0">
                <a:solidFill>
                  <a:srgbClr val="FF0000"/>
                </a:solidFill>
              </a:rPr>
              <a:t>4</a:t>
            </a:r>
            <a:r>
              <a:rPr lang="de-DE" sz="2000" baseline="30000" dirty="0" smtClean="0">
                <a:solidFill>
                  <a:srgbClr val="FF0000"/>
                </a:solidFill>
              </a:rPr>
              <a:t>th</a:t>
            </a:r>
            <a:r>
              <a:rPr lang="de-DE" sz="2000" dirty="0" smtClean="0">
                <a:solidFill>
                  <a:srgbClr val="FF0000"/>
                </a:solidFill>
              </a:rPr>
              <a:t> Baltic Earth Summer School on </a:t>
            </a:r>
            <a:r>
              <a:rPr lang="de-DE" sz="2000" dirty="0" err="1" smtClean="0">
                <a:solidFill>
                  <a:srgbClr val="FF0000"/>
                </a:solidFill>
              </a:rPr>
              <a:t>Climate</a:t>
            </a:r>
            <a:r>
              <a:rPr lang="de-DE" sz="2000" dirty="0" smtClean="0">
                <a:solidFill>
                  <a:srgbClr val="FF0000"/>
                </a:solidFill>
              </a:rPr>
              <a:t> </a:t>
            </a:r>
            <a:r>
              <a:rPr lang="de-DE" sz="2000" dirty="0" err="1" smtClean="0">
                <a:solidFill>
                  <a:srgbClr val="FF0000"/>
                </a:solidFill>
              </a:rPr>
              <a:t>change</a:t>
            </a:r>
            <a:r>
              <a:rPr lang="de-DE" sz="2000" dirty="0" smtClean="0">
                <a:solidFill>
                  <a:srgbClr val="FF0000"/>
                </a:solidFill>
              </a:rPr>
              <a:t> in </a:t>
            </a:r>
            <a:r>
              <a:rPr lang="de-DE" sz="2000" dirty="0" err="1" smtClean="0">
                <a:solidFill>
                  <a:srgbClr val="FF0000"/>
                </a:solidFill>
              </a:rPr>
              <a:t>the</a:t>
            </a:r>
            <a:r>
              <a:rPr lang="de-DE" sz="2000" dirty="0" smtClean="0">
                <a:solidFill>
                  <a:srgbClr val="FF0000"/>
                </a:solidFill>
              </a:rPr>
              <a:t> Baltic </a:t>
            </a:r>
            <a:r>
              <a:rPr lang="de-DE" sz="2000" dirty="0" err="1" smtClean="0">
                <a:solidFill>
                  <a:srgbClr val="FF0000"/>
                </a:solidFill>
              </a:rPr>
              <a:t>Sea</a:t>
            </a:r>
            <a:r>
              <a:rPr lang="de-DE" sz="2000" dirty="0" smtClean="0">
                <a:solidFill>
                  <a:srgbClr val="FF0000"/>
                </a:solidFill>
              </a:rPr>
              <a:t> </a:t>
            </a:r>
            <a:r>
              <a:rPr lang="de-DE" sz="2000" dirty="0" err="1" smtClean="0">
                <a:solidFill>
                  <a:srgbClr val="FF0000"/>
                </a:solidFill>
              </a:rPr>
              <a:t>region</a:t>
            </a:r>
            <a:endParaRPr lang="de-DE" sz="2000" dirty="0" smtClean="0">
              <a:solidFill>
                <a:srgbClr val="FF0000"/>
              </a:solidFill>
            </a:endParaRPr>
          </a:p>
          <a:p>
            <a:pPr algn="ctr"/>
            <a:r>
              <a:rPr lang="de-DE" sz="2000" dirty="0" err="1" smtClean="0">
                <a:solidFill>
                  <a:srgbClr val="FF0000"/>
                </a:solidFill>
              </a:rPr>
              <a:t>Askö</a:t>
            </a:r>
            <a:r>
              <a:rPr lang="de-DE" sz="2000" dirty="0" smtClean="0">
                <a:solidFill>
                  <a:srgbClr val="FF0000"/>
                </a:solidFill>
              </a:rPr>
              <a:t>, </a:t>
            </a:r>
            <a:r>
              <a:rPr lang="de-DE" sz="2000" dirty="0" err="1" smtClean="0">
                <a:solidFill>
                  <a:srgbClr val="FF0000"/>
                </a:solidFill>
              </a:rPr>
              <a:t>Sweden</a:t>
            </a:r>
            <a:r>
              <a:rPr lang="de-DE" sz="2000" dirty="0" smtClean="0">
                <a:solidFill>
                  <a:srgbClr val="FF0000"/>
                </a:solidFill>
              </a:rPr>
              <a:t>; Aug-Sept 2018</a:t>
            </a:r>
            <a:endParaRPr lang="de-DE" sz="2000" dirty="0">
              <a:solidFill>
                <a:srgbClr val="FF0000"/>
              </a:solidFill>
            </a:endParaRPr>
          </a:p>
        </p:txBody>
      </p:sp>
      <p:pic>
        <p:nvPicPr>
          <p:cNvPr id="3" name="Grafi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877" y="4079762"/>
            <a:ext cx="2900697" cy="2175523"/>
          </a:xfrm>
          <a:prstGeom prst="rect">
            <a:avLst/>
          </a:prstGeom>
        </p:spPr>
      </p:pic>
    </p:spTree>
    <p:extLst>
      <p:ext uri="{BB962C8B-B14F-4D97-AF65-F5344CB8AC3E}">
        <p14:creationId xmlns:p14="http://schemas.microsoft.com/office/powerpoint/2010/main" val="3459983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13" name="Rectangle 2"/>
          <p:cNvSpPr txBox="1">
            <a:spLocks noChangeArrowheads="1"/>
          </p:cNvSpPr>
          <p:nvPr/>
        </p:nvSpPr>
        <p:spPr bwMode="gray">
          <a:xfrm>
            <a:off x="822973" y="376109"/>
            <a:ext cx="6440986"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Planned activities (next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1157011" y="2307270"/>
            <a:ext cx="7478597" cy="5220209"/>
          </a:xfrm>
          <a:prstGeom prst="rect">
            <a:avLst/>
          </a:prstGeom>
        </p:spPr>
      </p:pic>
      <p:sp>
        <p:nvSpPr>
          <p:cNvPr id="14" name="Rechteck 13"/>
          <p:cNvSpPr/>
          <p:nvPr/>
        </p:nvSpPr>
        <p:spPr>
          <a:xfrm>
            <a:off x="836511" y="1414069"/>
            <a:ext cx="8177303" cy="1200329"/>
          </a:xfrm>
          <a:prstGeom prst="rect">
            <a:avLst/>
          </a:prstGeom>
        </p:spPr>
        <p:txBody>
          <a:bodyPr wrap="none">
            <a:spAutoFit/>
          </a:bodyPr>
          <a:lstStyle/>
          <a:p>
            <a:pPr algn="ctr"/>
            <a:r>
              <a:rPr lang="de-DE" sz="2000" b="1" dirty="0" smtClean="0"/>
              <a:t>Baltic Earth Workshop on </a:t>
            </a:r>
            <a:r>
              <a:rPr lang="en-US" sz="2000" b="1" dirty="0" smtClean="0"/>
              <a:t>Multiple </a:t>
            </a:r>
            <a:r>
              <a:rPr lang="en-US" sz="2000" b="1" dirty="0"/>
              <a:t>drivers of regional Earth system </a:t>
            </a:r>
            <a:r>
              <a:rPr lang="en-US" sz="2000" b="1" dirty="0" smtClean="0"/>
              <a:t>changes</a:t>
            </a:r>
          </a:p>
          <a:p>
            <a:pPr algn="ctr"/>
            <a:r>
              <a:rPr lang="en-US" sz="2000" dirty="0" smtClean="0"/>
              <a:t>Second half of 2018</a:t>
            </a:r>
            <a:endParaRPr lang="en-US" sz="2000" dirty="0"/>
          </a:p>
          <a:p>
            <a:pPr algn="ctr"/>
            <a:r>
              <a:rPr lang="de-DE" sz="2000" dirty="0" smtClean="0">
                <a:solidFill>
                  <a:srgbClr val="FF0000"/>
                </a:solidFill>
              </a:rPr>
              <a:t> </a:t>
            </a:r>
            <a:endParaRPr lang="de-DE" sz="2000" dirty="0">
              <a:solidFill>
                <a:srgbClr val="FF0000"/>
              </a:solidFill>
            </a:endParaRPr>
          </a:p>
        </p:txBody>
      </p:sp>
    </p:spTree>
    <p:extLst>
      <p:ext uri="{BB962C8B-B14F-4D97-AF65-F5344CB8AC3E}">
        <p14:creationId xmlns:p14="http://schemas.microsoft.com/office/powerpoint/2010/main" val="2948567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981330" y="1336676"/>
            <a:ext cx="175681" cy="4171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59" tIns="45219" rIns="86959" bIns="45219">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sz="1764">
              <a:solidFill>
                <a:srgbClr val="000000"/>
              </a:solidFill>
            </a:endParaRPr>
          </a:p>
        </p:txBody>
      </p:sp>
      <p:sp>
        <p:nvSpPr>
          <p:cNvPr id="3077" name="Rectangle 8"/>
          <p:cNvSpPr>
            <a:spLocks noChangeArrowheads="1"/>
          </p:cNvSpPr>
          <p:nvPr/>
        </p:nvSpPr>
        <p:spPr bwMode="gray">
          <a:xfrm>
            <a:off x="883582" y="2989264"/>
            <a:ext cx="638037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07705"/>
            <a:endParaRPr lang="en-US" sz="1544">
              <a:solidFill>
                <a:srgbClr val="000000"/>
              </a:solidFill>
              <a:latin typeface="Arial" pitchFamily="34" charset="0"/>
            </a:endParaRPr>
          </a:p>
        </p:txBody>
      </p:sp>
      <p:sp>
        <p:nvSpPr>
          <p:cNvPr id="13" name="Rectangle 2"/>
          <p:cNvSpPr txBox="1">
            <a:spLocks noChangeArrowheads="1"/>
          </p:cNvSpPr>
          <p:nvPr/>
        </p:nvSpPr>
        <p:spPr bwMode="gray">
          <a:xfrm>
            <a:off x="822973" y="376109"/>
            <a:ext cx="6440986"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defTabSz="1042988" rtl="0" eaLnBrk="0" fontAlgn="base" hangingPunct="0">
              <a:spcBef>
                <a:spcPct val="0"/>
              </a:spcBef>
              <a:spcAft>
                <a:spcPct val="0"/>
              </a:spcAft>
              <a:defRPr>
                <a:solidFill>
                  <a:schemeClr val="tx1"/>
                </a:solidFill>
                <a:latin typeface="+mj-lt"/>
                <a:ea typeface="+mj-ea"/>
                <a:cs typeface="+mj-cs"/>
              </a:defRPr>
            </a:lvl1pPr>
            <a:lvl2pPr algn="l" defTabSz="1042988" rtl="0" eaLnBrk="0" fontAlgn="base" hangingPunct="0">
              <a:spcBef>
                <a:spcPct val="0"/>
              </a:spcBef>
              <a:spcAft>
                <a:spcPct val="0"/>
              </a:spcAft>
              <a:defRPr>
                <a:solidFill>
                  <a:schemeClr val="tx1"/>
                </a:solidFill>
                <a:latin typeface="Calibri" pitchFamily="34" charset="0"/>
                <a:cs typeface="Arial" charset="0"/>
              </a:defRPr>
            </a:lvl2pPr>
            <a:lvl3pPr algn="l" defTabSz="1042988" rtl="0" eaLnBrk="0" fontAlgn="base" hangingPunct="0">
              <a:spcBef>
                <a:spcPct val="0"/>
              </a:spcBef>
              <a:spcAft>
                <a:spcPct val="0"/>
              </a:spcAft>
              <a:defRPr>
                <a:solidFill>
                  <a:schemeClr val="tx1"/>
                </a:solidFill>
                <a:latin typeface="Calibri" pitchFamily="34" charset="0"/>
                <a:cs typeface="Arial" charset="0"/>
              </a:defRPr>
            </a:lvl3pPr>
            <a:lvl4pPr algn="l" defTabSz="1042988" rtl="0" eaLnBrk="0" fontAlgn="base" hangingPunct="0">
              <a:spcBef>
                <a:spcPct val="0"/>
              </a:spcBef>
              <a:spcAft>
                <a:spcPct val="0"/>
              </a:spcAft>
              <a:defRPr>
                <a:solidFill>
                  <a:schemeClr val="tx1"/>
                </a:solidFill>
                <a:latin typeface="Calibri" pitchFamily="34" charset="0"/>
                <a:cs typeface="Arial" charset="0"/>
              </a:defRPr>
            </a:lvl4pPr>
            <a:lvl5pPr algn="l" defTabSz="1042988" rtl="0" eaLnBrk="0" fontAlgn="base" hangingPunct="0">
              <a:spcBef>
                <a:spcPct val="0"/>
              </a:spcBef>
              <a:spcAft>
                <a:spcPct val="0"/>
              </a:spcAft>
              <a:defRPr>
                <a:solidFill>
                  <a:schemeClr val="tx1"/>
                </a:solidFill>
                <a:latin typeface="Calibri" pitchFamily="34" charset="0"/>
                <a:cs typeface="Arial" charset="0"/>
              </a:defRPr>
            </a:lvl5pPr>
            <a:lvl6pPr marL="457200" algn="l" defTabSz="1042988" rtl="0" fontAlgn="base">
              <a:spcBef>
                <a:spcPct val="0"/>
              </a:spcBef>
              <a:spcAft>
                <a:spcPct val="0"/>
              </a:spcAft>
              <a:defRPr>
                <a:solidFill>
                  <a:schemeClr val="tx1"/>
                </a:solidFill>
                <a:latin typeface="Calibri" pitchFamily="34" charset="0"/>
                <a:cs typeface="Arial" charset="0"/>
              </a:defRPr>
            </a:lvl6pPr>
            <a:lvl7pPr marL="914400" algn="l" defTabSz="1042988" rtl="0" fontAlgn="base">
              <a:spcBef>
                <a:spcPct val="0"/>
              </a:spcBef>
              <a:spcAft>
                <a:spcPct val="0"/>
              </a:spcAft>
              <a:defRPr>
                <a:solidFill>
                  <a:schemeClr val="tx1"/>
                </a:solidFill>
                <a:latin typeface="Calibri" pitchFamily="34" charset="0"/>
                <a:cs typeface="Arial" charset="0"/>
              </a:defRPr>
            </a:lvl7pPr>
            <a:lvl8pPr marL="1371600" algn="l" defTabSz="1042988" rtl="0" fontAlgn="base">
              <a:spcBef>
                <a:spcPct val="0"/>
              </a:spcBef>
              <a:spcAft>
                <a:spcPct val="0"/>
              </a:spcAft>
              <a:defRPr>
                <a:solidFill>
                  <a:schemeClr val="tx1"/>
                </a:solidFill>
                <a:latin typeface="Calibri" pitchFamily="34" charset="0"/>
                <a:cs typeface="Arial" charset="0"/>
              </a:defRPr>
            </a:lvl8pPr>
            <a:lvl9pPr marL="1828800" algn="l" defTabSz="1042988" rtl="0" fontAlgn="base">
              <a:spcBef>
                <a:spcPct val="0"/>
              </a:spcBef>
              <a:spcAft>
                <a:spcPct val="0"/>
              </a:spcAft>
              <a:defRPr>
                <a:solidFill>
                  <a:schemeClr val="tx1"/>
                </a:solidFill>
                <a:latin typeface="Calibri" pitchFamily="34" charset="0"/>
                <a:cs typeface="Arial" charset="0"/>
              </a:defRPr>
            </a:lvl9pPr>
          </a:lstStyle>
          <a:p>
            <a:pPr eaLnBrk="1" hangingPunct="1"/>
            <a:r>
              <a:rPr lang="en-US" sz="2800" b="1" kern="0" dirty="0" smtClean="0">
                <a:solidFill>
                  <a:srgbClr val="FF0000"/>
                </a:solidFill>
                <a:latin typeface="Candara" pitchFamily="34" charset="0"/>
              </a:rPr>
              <a:t>Planned activities (next year)</a:t>
            </a:r>
            <a:endParaRPr lang="en-US" sz="2800" b="1" kern="0" dirty="0">
              <a:solidFill>
                <a:srgbClr val="FF0000"/>
              </a:solidFill>
              <a:latin typeface="Candara" pitchFamily="34" charset="0"/>
            </a:endParaRPr>
          </a:p>
        </p:txBody>
      </p:sp>
      <p:sp>
        <p:nvSpPr>
          <p:cNvPr id="8" name="Rechteck 7"/>
          <p:cNvSpPr/>
          <p:nvPr/>
        </p:nvSpPr>
        <p:spPr bwMode="auto">
          <a:xfrm>
            <a:off x="4314270" y="7293310"/>
            <a:ext cx="1824517" cy="267953"/>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940" y="270795"/>
            <a:ext cx="662936" cy="69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pieren 9"/>
          <p:cNvGrpSpPr/>
          <p:nvPr/>
        </p:nvGrpSpPr>
        <p:grpSpPr>
          <a:xfrm>
            <a:off x="1314252" y="2482090"/>
            <a:ext cx="1472271" cy="1851970"/>
            <a:chOff x="232415" y="779610"/>
            <a:chExt cx="2524541" cy="3548707"/>
          </a:xfrm>
        </p:grpSpPr>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15" y="779610"/>
              <a:ext cx="2524541" cy="3548707"/>
            </a:xfrm>
            <a:prstGeom prst="rect">
              <a:avLst/>
            </a:prstGeom>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290" y="3806069"/>
              <a:ext cx="430387" cy="45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Textfeld 37"/>
          <p:cNvSpPr txBox="1"/>
          <p:nvPr/>
        </p:nvSpPr>
        <p:spPr>
          <a:xfrm>
            <a:off x="1233035" y="4614607"/>
            <a:ext cx="1840396" cy="954107"/>
          </a:xfrm>
          <a:prstGeom prst="rect">
            <a:avLst/>
          </a:prstGeom>
          <a:noFill/>
        </p:spPr>
        <p:txBody>
          <a:bodyPr wrap="square" rtlCol="0">
            <a:spAutoFit/>
          </a:bodyPr>
          <a:lstStyle/>
          <a:p>
            <a:pPr marL="92075" indent="-92075">
              <a:buFont typeface="Arial" panose="020B0604020202020204" pitchFamily="34" charset="0"/>
              <a:buChar char="•"/>
            </a:pPr>
            <a:r>
              <a:rPr lang="de-DE" sz="1400" smtClean="0"/>
              <a:t>Original report</a:t>
            </a:r>
          </a:p>
          <a:p>
            <a:pPr marL="92075" indent="-92075">
              <a:buFont typeface="Arial" panose="020B0604020202020204" pitchFamily="34" charset="0"/>
              <a:buChar char="•"/>
            </a:pPr>
            <a:r>
              <a:rPr lang="de-DE" sz="1400" smtClean="0"/>
              <a:t>Open Access Book</a:t>
            </a:r>
          </a:p>
          <a:p>
            <a:pPr marL="92075" indent="-92075">
              <a:buFont typeface="Arial" panose="020B0604020202020204" pitchFamily="34" charset="0"/>
              <a:buChar char="•"/>
            </a:pPr>
            <a:r>
              <a:rPr lang="de-DE" sz="1400" smtClean="0"/>
              <a:t>Print and free online </a:t>
            </a:r>
          </a:p>
          <a:p>
            <a:pPr marL="92075" indent="-92075">
              <a:buFont typeface="Arial" panose="020B0604020202020204" pitchFamily="34" charset="0"/>
              <a:buChar char="•"/>
            </a:pPr>
            <a:r>
              <a:rPr lang="de-DE" sz="1400" smtClean="0"/>
              <a:t>English </a:t>
            </a:r>
            <a:endParaRPr lang="de-DE" sz="1400"/>
          </a:p>
        </p:txBody>
      </p:sp>
      <p:grpSp>
        <p:nvGrpSpPr>
          <p:cNvPr id="4" name="Gruppieren 3"/>
          <p:cNvGrpSpPr/>
          <p:nvPr/>
        </p:nvGrpSpPr>
        <p:grpSpPr>
          <a:xfrm>
            <a:off x="4703099" y="2140931"/>
            <a:ext cx="4480668" cy="4321278"/>
            <a:chOff x="4703099" y="2140931"/>
            <a:chExt cx="4480668" cy="4321278"/>
          </a:xfrm>
        </p:grpSpPr>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3846" y="2760885"/>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1860" y="2787045"/>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3005" y="279255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0086" y="279255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150" y="279255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9544" y="358444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7882" y="357350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8097" y="3573503"/>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8675" y="3584442"/>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3916" y="3602909"/>
              <a:ext cx="445123" cy="66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feld 24"/>
            <p:cNvSpPr txBox="1"/>
            <p:nvPr/>
          </p:nvSpPr>
          <p:spPr>
            <a:xfrm>
              <a:off x="5677217" y="2515554"/>
              <a:ext cx="349776" cy="276999"/>
            </a:xfrm>
            <a:prstGeom prst="rect">
              <a:avLst/>
            </a:prstGeom>
            <a:noFill/>
          </p:spPr>
          <p:txBody>
            <a:bodyPr wrap="none" rtlCol="0">
              <a:spAutoFit/>
            </a:bodyPr>
            <a:lstStyle/>
            <a:p>
              <a:r>
                <a:rPr lang="de-DE" sz="1200" smtClean="0"/>
                <a:t>Dk</a:t>
              </a:r>
              <a:endParaRPr lang="de-DE" sz="1200"/>
            </a:p>
          </p:txBody>
        </p:sp>
        <p:sp>
          <p:nvSpPr>
            <p:cNvPr id="26" name="Textfeld 25"/>
            <p:cNvSpPr txBox="1"/>
            <p:nvPr/>
          </p:nvSpPr>
          <p:spPr>
            <a:xfrm>
              <a:off x="6224953" y="2521790"/>
              <a:ext cx="255198" cy="276999"/>
            </a:xfrm>
            <a:prstGeom prst="rect">
              <a:avLst/>
            </a:prstGeom>
            <a:noFill/>
          </p:spPr>
          <p:txBody>
            <a:bodyPr wrap="none" rtlCol="0">
              <a:spAutoFit/>
            </a:bodyPr>
            <a:lstStyle/>
            <a:p>
              <a:r>
                <a:rPr lang="de-DE" sz="1200" smtClean="0"/>
                <a:t>S</a:t>
              </a:r>
              <a:endParaRPr lang="de-DE" sz="1200"/>
            </a:p>
          </p:txBody>
        </p:sp>
        <p:sp>
          <p:nvSpPr>
            <p:cNvPr id="27" name="Textfeld 26"/>
            <p:cNvSpPr txBox="1"/>
            <p:nvPr/>
          </p:nvSpPr>
          <p:spPr>
            <a:xfrm>
              <a:off x="6688097" y="2521789"/>
              <a:ext cx="290464" cy="276999"/>
            </a:xfrm>
            <a:prstGeom prst="rect">
              <a:avLst/>
            </a:prstGeom>
            <a:noFill/>
          </p:spPr>
          <p:txBody>
            <a:bodyPr wrap="none" rtlCol="0">
              <a:spAutoFit/>
            </a:bodyPr>
            <a:lstStyle/>
            <a:p>
              <a:r>
                <a:rPr lang="de-DE" sz="1200" smtClean="0"/>
                <a:t>Fi</a:t>
              </a:r>
              <a:endParaRPr lang="de-DE" sz="1200"/>
            </a:p>
          </p:txBody>
        </p:sp>
        <p:sp>
          <p:nvSpPr>
            <p:cNvPr id="28" name="Textfeld 27"/>
            <p:cNvSpPr txBox="1"/>
            <p:nvPr/>
          </p:nvSpPr>
          <p:spPr>
            <a:xfrm>
              <a:off x="7237774" y="2515553"/>
              <a:ext cx="348172" cy="276999"/>
            </a:xfrm>
            <a:prstGeom prst="rect">
              <a:avLst/>
            </a:prstGeom>
            <a:noFill/>
          </p:spPr>
          <p:txBody>
            <a:bodyPr wrap="none" rtlCol="0">
              <a:spAutoFit/>
            </a:bodyPr>
            <a:lstStyle/>
            <a:p>
              <a:r>
                <a:rPr lang="de-DE" sz="1200" smtClean="0"/>
                <a:t>Ru</a:t>
              </a:r>
              <a:endParaRPr lang="de-DE" sz="1200"/>
            </a:p>
          </p:txBody>
        </p:sp>
        <p:sp>
          <p:nvSpPr>
            <p:cNvPr id="29" name="Textfeld 28"/>
            <p:cNvSpPr txBox="1"/>
            <p:nvPr/>
          </p:nvSpPr>
          <p:spPr>
            <a:xfrm>
              <a:off x="7763468" y="2538508"/>
              <a:ext cx="370486" cy="276999"/>
            </a:xfrm>
            <a:prstGeom prst="rect">
              <a:avLst/>
            </a:prstGeom>
            <a:noFill/>
          </p:spPr>
          <p:txBody>
            <a:bodyPr wrap="none" rtlCol="0">
              <a:spAutoFit/>
            </a:bodyPr>
            <a:lstStyle/>
            <a:p>
              <a:r>
                <a:rPr lang="de-DE" sz="1200" smtClean="0"/>
                <a:t>Est</a:t>
              </a:r>
              <a:endParaRPr lang="de-DE" sz="1200"/>
            </a:p>
          </p:txBody>
        </p:sp>
        <p:sp>
          <p:nvSpPr>
            <p:cNvPr id="30" name="Textfeld 29"/>
            <p:cNvSpPr txBox="1"/>
            <p:nvPr/>
          </p:nvSpPr>
          <p:spPr>
            <a:xfrm>
              <a:off x="5715113" y="3411037"/>
              <a:ext cx="311880" cy="276999"/>
            </a:xfrm>
            <a:prstGeom prst="rect">
              <a:avLst/>
            </a:prstGeom>
            <a:noFill/>
          </p:spPr>
          <p:txBody>
            <a:bodyPr wrap="none" rtlCol="0">
              <a:spAutoFit/>
            </a:bodyPr>
            <a:lstStyle/>
            <a:p>
              <a:r>
                <a:rPr lang="de-DE" sz="1200" smtClean="0"/>
                <a:t>Lv</a:t>
              </a:r>
              <a:endParaRPr lang="de-DE" sz="1200"/>
            </a:p>
          </p:txBody>
        </p:sp>
        <p:sp>
          <p:nvSpPr>
            <p:cNvPr id="31" name="Textfeld 30"/>
            <p:cNvSpPr txBox="1"/>
            <p:nvPr/>
          </p:nvSpPr>
          <p:spPr>
            <a:xfrm>
              <a:off x="7856855" y="3440177"/>
              <a:ext cx="279244" cy="276999"/>
            </a:xfrm>
            <a:prstGeom prst="rect">
              <a:avLst/>
            </a:prstGeom>
            <a:noFill/>
          </p:spPr>
          <p:txBody>
            <a:bodyPr wrap="none" rtlCol="0">
              <a:spAutoFit/>
            </a:bodyPr>
            <a:lstStyle/>
            <a:p>
              <a:r>
                <a:rPr lang="de-DE" sz="1200" smtClean="0"/>
                <a:t>D</a:t>
              </a:r>
              <a:endParaRPr lang="de-DE" sz="1200"/>
            </a:p>
          </p:txBody>
        </p:sp>
        <p:sp>
          <p:nvSpPr>
            <p:cNvPr id="32" name="Textfeld 31"/>
            <p:cNvSpPr txBox="1"/>
            <p:nvPr/>
          </p:nvSpPr>
          <p:spPr>
            <a:xfrm>
              <a:off x="6258754" y="3431917"/>
              <a:ext cx="297197" cy="276999"/>
            </a:xfrm>
            <a:prstGeom prst="rect">
              <a:avLst/>
            </a:prstGeom>
            <a:noFill/>
          </p:spPr>
          <p:txBody>
            <a:bodyPr wrap="none" rtlCol="0">
              <a:spAutoFit/>
            </a:bodyPr>
            <a:lstStyle/>
            <a:p>
              <a:r>
                <a:rPr lang="de-DE" sz="1200" smtClean="0"/>
                <a:t>Lt</a:t>
              </a:r>
              <a:endParaRPr lang="de-DE" sz="1200"/>
            </a:p>
          </p:txBody>
        </p:sp>
        <p:sp>
          <p:nvSpPr>
            <p:cNvPr id="33" name="Textfeld 32"/>
            <p:cNvSpPr txBox="1"/>
            <p:nvPr/>
          </p:nvSpPr>
          <p:spPr>
            <a:xfrm>
              <a:off x="6752988" y="3408509"/>
              <a:ext cx="380232" cy="276999"/>
            </a:xfrm>
            <a:prstGeom prst="rect">
              <a:avLst/>
            </a:prstGeom>
            <a:noFill/>
          </p:spPr>
          <p:txBody>
            <a:bodyPr wrap="none" rtlCol="0">
              <a:spAutoFit/>
            </a:bodyPr>
            <a:lstStyle/>
            <a:p>
              <a:r>
                <a:rPr lang="de-DE" sz="1200" smtClean="0"/>
                <a:t>Bel</a:t>
              </a:r>
              <a:endParaRPr lang="de-DE" sz="1200"/>
            </a:p>
          </p:txBody>
        </p:sp>
        <p:sp>
          <p:nvSpPr>
            <p:cNvPr id="34" name="Textfeld 33"/>
            <p:cNvSpPr txBox="1"/>
            <p:nvPr/>
          </p:nvSpPr>
          <p:spPr>
            <a:xfrm>
              <a:off x="7301195" y="3432885"/>
              <a:ext cx="300082" cy="276999"/>
            </a:xfrm>
            <a:prstGeom prst="rect">
              <a:avLst/>
            </a:prstGeom>
            <a:noFill/>
          </p:spPr>
          <p:txBody>
            <a:bodyPr wrap="none" rtlCol="0">
              <a:spAutoFit/>
            </a:bodyPr>
            <a:lstStyle/>
            <a:p>
              <a:r>
                <a:rPr lang="de-DE" sz="1200" smtClean="0"/>
                <a:t>Pl</a:t>
              </a:r>
              <a:endParaRPr lang="de-DE" sz="1200"/>
            </a:p>
          </p:txBody>
        </p:sp>
        <p:sp>
          <p:nvSpPr>
            <p:cNvPr id="36" name="Textfeld 35"/>
            <p:cNvSpPr txBox="1"/>
            <p:nvPr/>
          </p:nvSpPr>
          <p:spPr>
            <a:xfrm>
              <a:off x="6453240" y="2140931"/>
              <a:ext cx="550151" cy="333617"/>
            </a:xfrm>
            <a:prstGeom prst="rect">
              <a:avLst/>
            </a:prstGeom>
            <a:noFill/>
          </p:spPr>
          <p:txBody>
            <a:bodyPr wrap="none" rtlCol="0">
              <a:spAutoFit/>
            </a:bodyPr>
            <a:lstStyle/>
            <a:p>
              <a:r>
                <a:rPr lang="de-DE" sz="1400" dirty="0" smtClean="0"/>
                <a:t>2018</a:t>
              </a:r>
              <a:endParaRPr lang="de-DE" sz="1400" dirty="0"/>
            </a:p>
          </p:txBody>
        </p:sp>
        <p:sp>
          <p:nvSpPr>
            <p:cNvPr id="40" name="Textfeld 39"/>
            <p:cNvSpPr txBox="1"/>
            <p:nvPr/>
          </p:nvSpPr>
          <p:spPr>
            <a:xfrm>
              <a:off x="5605525" y="4646327"/>
              <a:ext cx="3578242" cy="1815882"/>
            </a:xfrm>
            <a:prstGeom prst="rect">
              <a:avLst/>
            </a:prstGeom>
            <a:noFill/>
          </p:spPr>
          <p:txBody>
            <a:bodyPr wrap="square" rtlCol="0">
              <a:spAutoFit/>
            </a:bodyPr>
            <a:lstStyle/>
            <a:p>
              <a:pPr marL="92075" indent="-92075">
                <a:buFont typeface="Arial" panose="020B0604020202020204" pitchFamily="34" charset="0"/>
                <a:buChar char="•"/>
              </a:pPr>
              <a:r>
                <a:rPr lang="de-DE" sz="1400" smtClean="0"/>
                <a:t>Summary for paypeople in diff. languages</a:t>
              </a:r>
            </a:p>
            <a:p>
              <a:pPr marL="92075" indent="-92075">
                <a:buFont typeface="Arial" panose="020B0604020202020204" pitchFamily="34" charset="0"/>
                <a:buChar char="•"/>
              </a:pPr>
              <a:r>
                <a:rPr lang="de-DE" sz="1400" smtClean="0"/>
                <a:t>General summary (translation of English base version) plus country specific details</a:t>
              </a:r>
            </a:p>
            <a:p>
              <a:pPr marL="92075" indent="-92075">
                <a:buFont typeface="Arial" panose="020B0604020202020204" pitchFamily="34" charset="0"/>
                <a:buChar char="•"/>
              </a:pPr>
              <a:r>
                <a:rPr lang="de-DE" sz="1400" smtClean="0"/>
                <a:t>Paper brochure for free distribution</a:t>
              </a:r>
            </a:p>
            <a:p>
              <a:pPr marL="92075" indent="-92075">
                <a:buFont typeface="Arial" panose="020B0604020202020204" pitchFamily="34" charset="0"/>
                <a:buChar char="•"/>
              </a:pPr>
              <a:r>
                <a:rPr lang="de-DE" sz="1400" smtClean="0"/>
                <a:t>Produced in country by responsible institution</a:t>
              </a:r>
            </a:p>
            <a:p>
              <a:pPr marL="92075" indent="-92075">
                <a:buFont typeface="Arial" panose="020B0604020202020204" pitchFamily="34" charset="0"/>
                <a:buChar char="•"/>
              </a:pPr>
              <a:r>
                <a:rPr lang="de-DE" sz="1400" smtClean="0"/>
                <a:t>Free online</a:t>
              </a:r>
            </a:p>
            <a:p>
              <a:pPr marL="92075" indent="-92075">
                <a:buFont typeface="Arial" panose="020B0604020202020204" pitchFamily="34" charset="0"/>
                <a:buChar char="•"/>
              </a:pPr>
              <a:r>
                <a:rPr lang="de-DE" sz="1400" smtClean="0"/>
                <a:t>All languages of the Baltic Sea region</a:t>
              </a:r>
              <a:endParaRPr lang="de-DE" sz="1400"/>
            </a:p>
          </p:txBody>
        </p:sp>
        <p:cxnSp>
          <p:nvCxnSpPr>
            <p:cNvPr id="41" name="Gerade Verbindung mit Pfeil 40"/>
            <p:cNvCxnSpPr/>
            <p:nvPr/>
          </p:nvCxnSpPr>
          <p:spPr>
            <a:xfrm flipV="1">
              <a:off x="4703099" y="3400238"/>
              <a:ext cx="564173" cy="78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2" name="Textfeld 41"/>
          <p:cNvSpPr txBox="1"/>
          <p:nvPr/>
        </p:nvSpPr>
        <p:spPr>
          <a:xfrm>
            <a:off x="1775311" y="2096660"/>
            <a:ext cx="550151" cy="307777"/>
          </a:xfrm>
          <a:prstGeom prst="rect">
            <a:avLst/>
          </a:prstGeom>
          <a:noFill/>
        </p:spPr>
        <p:txBody>
          <a:bodyPr wrap="none" rtlCol="0">
            <a:spAutoFit/>
          </a:bodyPr>
          <a:lstStyle/>
          <a:p>
            <a:r>
              <a:rPr lang="de-DE" sz="1400" smtClean="0"/>
              <a:t>2015</a:t>
            </a:r>
            <a:endParaRPr lang="de-DE" sz="1400"/>
          </a:p>
        </p:txBody>
      </p:sp>
      <p:grpSp>
        <p:nvGrpSpPr>
          <p:cNvPr id="3" name="Gruppieren 2"/>
          <p:cNvGrpSpPr/>
          <p:nvPr/>
        </p:nvGrpSpPr>
        <p:grpSpPr>
          <a:xfrm>
            <a:off x="2970436" y="2096660"/>
            <a:ext cx="2296835" cy="4126091"/>
            <a:chOff x="2970436" y="2096660"/>
            <a:chExt cx="2296835" cy="4126091"/>
          </a:xfrm>
        </p:grpSpPr>
        <p:pic>
          <p:nvPicPr>
            <p:cNvPr id="3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6200" y="3139174"/>
              <a:ext cx="445123" cy="78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Gerade Verbindung mit Pfeil 36"/>
            <p:cNvCxnSpPr/>
            <p:nvPr/>
          </p:nvCxnSpPr>
          <p:spPr>
            <a:xfrm flipV="1">
              <a:off x="2970436" y="3400238"/>
              <a:ext cx="564173" cy="78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3396168" y="4622313"/>
              <a:ext cx="1871103" cy="1600438"/>
            </a:xfrm>
            <a:prstGeom prst="rect">
              <a:avLst/>
            </a:prstGeom>
            <a:noFill/>
          </p:spPr>
          <p:txBody>
            <a:bodyPr wrap="square" rtlCol="0">
              <a:spAutoFit/>
            </a:bodyPr>
            <a:lstStyle/>
            <a:p>
              <a:pPr marL="92075" indent="-92075">
                <a:buFont typeface="Arial" panose="020B0604020202020204" pitchFamily="34" charset="0"/>
                <a:buChar char="•"/>
              </a:pPr>
              <a:r>
                <a:rPr lang="de-DE" sz="1400" smtClean="0"/>
                <a:t>Summary for paypeople (English base version)</a:t>
              </a:r>
            </a:p>
            <a:p>
              <a:pPr marL="92075" indent="-92075">
                <a:buFont typeface="Arial" panose="020B0604020202020204" pitchFamily="34" charset="0"/>
                <a:buChar char="•"/>
              </a:pPr>
              <a:r>
                <a:rPr lang="de-DE" sz="1400" smtClean="0"/>
                <a:t>Paper brochure for free distribution</a:t>
              </a:r>
            </a:p>
            <a:p>
              <a:pPr marL="92075" indent="-92075">
                <a:buFont typeface="Arial" panose="020B0604020202020204" pitchFamily="34" charset="0"/>
                <a:buChar char="•"/>
              </a:pPr>
              <a:r>
                <a:rPr lang="de-DE" sz="1400" smtClean="0"/>
                <a:t>Free online</a:t>
              </a:r>
            </a:p>
            <a:p>
              <a:pPr marL="92075" indent="-92075">
                <a:buFont typeface="Arial" panose="020B0604020202020204" pitchFamily="34" charset="0"/>
                <a:buChar char="•"/>
              </a:pPr>
              <a:r>
                <a:rPr lang="de-DE" sz="1400" smtClean="0"/>
                <a:t>English </a:t>
              </a:r>
              <a:endParaRPr lang="de-DE" sz="1400"/>
            </a:p>
          </p:txBody>
        </p:sp>
        <p:sp>
          <p:nvSpPr>
            <p:cNvPr id="43" name="Textfeld 42"/>
            <p:cNvSpPr txBox="1"/>
            <p:nvPr/>
          </p:nvSpPr>
          <p:spPr>
            <a:xfrm>
              <a:off x="3926667" y="2096660"/>
              <a:ext cx="550151" cy="333617"/>
            </a:xfrm>
            <a:prstGeom prst="rect">
              <a:avLst/>
            </a:prstGeom>
            <a:noFill/>
          </p:spPr>
          <p:txBody>
            <a:bodyPr wrap="none" rtlCol="0">
              <a:spAutoFit/>
            </a:bodyPr>
            <a:lstStyle/>
            <a:p>
              <a:r>
                <a:rPr lang="de-DE" sz="1400" dirty="0" smtClean="0"/>
                <a:t>2017</a:t>
              </a:r>
              <a:endParaRPr lang="de-DE" sz="1400" dirty="0"/>
            </a:p>
          </p:txBody>
        </p:sp>
      </p:grpSp>
      <p:sp>
        <p:nvSpPr>
          <p:cNvPr id="44" name="Textfeld 43"/>
          <p:cNvSpPr txBox="1"/>
          <p:nvPr/>
        </p:nvSpPr>
        <p:spPr>
          <a:xfrm>
            <a:off x="910353" y="1361338"/>
            <a:ext cx="8505149" cy="461665"/>
          </a:xfrm>
          <a:prstGeom prst="rect">
            <a:avLst/>
          </a:prstGeom>
          <a:noFill/>
        </p:spPr>
        <p:txBody>
          <a:bodyPr wrap="none" rtlCol="0">
            <a:spAutoFit/>
          </a:bodyPr>
          <a:lstStyle/>
          <a:p>
            <a:r>
              <a:rPr lang="de-DE" sz="2000" b="1" dirty="0" err="1" smtClean="0"/>
              <a:t>Climate</a:t>
            </a:r>
            <a:r>
              <a:rPr lang="de-DE" sz="2000" b="1" dirty="0" smtClean="0"/>
              <a:t> </a:t>
            </a:r>
            <a:r>
              <a:rPr lang="de-DE" sz="2000" b="1" dirty="0" err="1" smtClean="0"/>
              <a:t>change</a:t>
            </a:r>
            <a:r>
              <a:rPr lang="de-DE" sz="2000" b="1" dirty="0" smtClean="0"/>
              <a:t> </a:t>
            </a:r>
            <a:r>
              <a:rPr lang="de-DE" sz="2000" b="1" dirty="0" err="1" smtClean="0"/>
              <a:t>overview</a:t>
            </a:r>
            <a:r>
              <a:rPr lang="de-DE" sz="2000" b="1" dirty="0" smtClean="0"/>
              <a:t> </a:t>
            </a:r>
            <a:r>
              <a:rPr lang="de-DE" sz="2000" b="1" dirty="0" err="1" smtClean="0"/>
              <a:t>booklets</a:t>
            </a:r>
            <a:r>
              <a:rPr lang="de-DE" sz="2000" b="1" dirty="0" smtClean="0"/>
              <a:t> </a:t>
            </a:r>
            <a:r>
              <a:rPr lang="de-DE" sz="2000" b="1" dirty="0" err="1" smtClean="0"/>
              <a:t>for</a:t>
            </a:r>
            <a:r>
              <a:rPr lang="de-DE" sz="2000" b="1" dirty="0" smtClean="0"/>
              <a:t> non-</a:t>
            </a:r>
            <a:r>
              <a:rPr lang="de-DE" sz="2000" b="1" dirty="0" err="1" smtClean="0"/>
              <a:t>scientists</a:t>
            </a:r>
            <a:r>
              <a:rPr lang="de-DE" sz="2000" b="1" dirty="0" smtClean="0"/>
              <a:t>, </a:t>
            </a:r>
            <a:r>
              <a:rPr lang="de-DE" sz="2000" b="1" dirty="0" err="1" smtClean="0"/>
              <a:t>laypeople</a:t>
            </a:r>
            <a:r>
              <a:rPr lang="de-DE" sz="2000" b="1" dirty="0" smtClean="0"/>
              <a:t>, </a:t>
            </a:r>
            <a:r>
              <a:rPr lang="de-DE" sz="2000" b="1" dirty="0" err="1" smtClean="0"/>
              <a:t>general</a:t>
            </a:r>
            <a:r>
              <a:rPr lang="de-DE" sz="2000" b="1" dirty="0" smtClean="0"/>
              <a:t> </a:t>
            </a:r>
            <a:r>
              <a:rPr lang="de-DE" sz="2000" b="1" dirty="0" err="1" smtClean="0"/>
              <a:t>public</a:t>
            </a:r>
            <a:endParaRPr lang="de-DE" sz="2000" b="1" dirty="0"/>
          </a:p>
        </p:txBody>
      </p:sp>
    </p:spTree>
    <p:extLst>
      <p:ext uri="{BB962C8B-B14F-4D97-AF65-F5344CB8AC3E}">
        <p14:creationId xmlns:p14="http://schemas.microsoft.com/office/powerpoint/2010/main" val="124539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ChangeArrowheads="1"/>
          </p:cNvSpPr>
          <p:nvPr/>
        </p:nvSpPr>
        <p:spPr bwMode="gray">
          <a:xfrm>
            <a:off x="334207" y="369809"/>
            <a:ext cx="6020605" cy="39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400" b="1" dirty="0" err="1" smtClean="0">
                <a:solidFill>
                  <a:srgbClr val="000000"/>
                </a:solidFill>
              </a:rPr>
              <a:t>Thank</a:t>
            </a:r>
            <a:r>
              <a:rPr lang="de-DE" sz="2400" b="1" dirty="0" smtClean="0">
                <a:solidFill>
                  <a:srgbClr val="000000"/>
                </a:solidFill>
              </a:rPr>
              <a:t> </a:t>
            </a:r>
            <a:r>
              <a:rPr lang="de-DE" sz="2400" b="1" dirty="0" err="1" smtClean="0">
                <a:solidFill>
                  <a:srgbClr val="000000"/>
                </a:solidFill>
              </a:rPr>
              <a:t>you</a:t>
            </a:r>
            <a:r>
              <a:rPr lang="de-DE" sz="2400" b="1" dirty="0" smtClean="0">
                <a:solidFill>
                  <a:srgbClr val="000000"/>
                </a:solidFill>
              </a:rPr>
              <a:t> </a:t>
            </a:r>
            <a:r>
              <a:rPr lang="de-DE" sz="2400" b="1" dirty="0" err="1" smtClean="0">
                <a:solidFill>
                  <a:srgbClr val="000000"/>
                </a:solidFill>
              </a:rPr>
              <a:t>and</a:t>
            </a:r>
            <a:r>
              <a:rPr lang="de-DE" sz="2400" b="1" dirty="0" smtClean="0">
                <a:solidFill>
                  <a:srgbClr val="000000"/>
                </a:solidFill>
              </a:rPr>
              <a:t> </a:t>
            </a:r>
            <a:r>
              <a:rPr lang="de-DE" sz="2400" b="1" dirty="0" err="1" smtClean="0">
                <a:solidFill>
                  <a:srgbClr val="000000"/>
                </a:solidFill>
              </a:rPr>
              <a:t>have</a:t>
            </a:r>
            <a:r>
              <a:rPr lang="de-DE" sz="2400" b="1" dirty="0" smtClean="0">
                <a:solidFill>
                  <a:srgbClr val="000000"/>
                </a:solidFill>
              </a:rPr>
              <a:t> a </a:t>
            </a:r>
            <a:r>
              <a:rPr lang="de-DE" sz="2400" b="1" dirty="0" err="1" smtClean="0">
                <a:solidFill>
                  <a:srgbClr val="000000"/>
                </a:solidFill>
              </a:rPr>
              <a:t>great</a:t>
            </a:r>
            <a:r>
              <a:rPr lang="de-DE" sz="2400" b="1" dirty="0" smtClean="0">
                <a:solidFill>
                  <a:srgbClr val="000000"/>
                </a:solidFill>
              </a:rPr>
              <a:t> </a:t>
            </a:r>
            <a:r>
              <a:rPr lang="de-DE" sz="2400" b="1" dirty="0" err="1" smtClean="0">
                <a:solidFill>
                  <a:srgbClr val="000000"/>
                </a:solidFill>
              </a:rPr>
              <a:t>meeting</a:t>
            </a:r>
            <a:r>
              <a:rPr lang="de-DE" sz="2400" b="1" dirty="0" smtClean="0">
                <a:solidFill>
                  <a:srgbClr val="000000"/>
                </a:solidFill>
              </a:rPr>
              <a:t>!</a:t>
            </a:r>
            <a:endParaRPr lang="de-DE" sz="2400" b="1" dirty="0">
              <a:solidFill>
                <a:srgbClr val="000000"/>
              </a:solidFill>
            </a:endParaRPr>
          </a:p>
        </p:txBody>
      </p:sp>
      <p:pic>
        <p:nvPicPr>
          <p:cNvPr id="1198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56" y="1548383"/>
            <a:ext cx="7954810" cy="540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5" name="Rechteck 4"/>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33806957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de-DE" altLang="de-DE"/>
              <a:t>Marcus Reckermann, International BALTEX Secretariat                                                              GEWEX/GHP Meeting, Boulder, 19 October 2011</a:t>
            </a:r>
          </a:p>
        </p:txBody>
      </p:sp>
      <p:sp>
        <p:nvSpPr>
          <p:cNvPr id="9" name="Foliennummernplatzhalter 4"/>
          <p:cNvSpPr>
            <a:spLocks noGrp="1"/>
          </p:cNvSpPr>
          <p:nvPr>
            <p:ph type="sldNum" sz="quarter" idx="11"/>
          </p:nvPr>
        </p:nvSpPr>
        <p:spPr/>
        <p:txBody>
          <a:bodyPr/>
          <a:lstStyle/>
          <a:p>
            <a:fld id="{F6B31450-123A-4709-81B5-7B4B9DB4B77E}" type="slidenum">
              <a:rPr lang="de-DE" altLang="de-DE"/>
              <a:pPr/>
              <a:t>6</a:t>
            </a:fld>
            <a:endParaRPr lang="de-DE" altLang="de-DE"/>
          </a:p>
        </p:txBody>
      </p:sp>
      <p:pic>
        <p:nvPicPr>
          <p:cNvPr id="90115"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5" cy="1474788"/>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8286" t="9572" r="8286" b="7143"/>
          <a:stretch>
            <a:fillRect/>
          </a:stretch>
        </p:blipFill>
        <p:spPr bwMode="auto">
          <a:xfrm>
            <a:off x="7515858" y="1198754"/>
            <a:ext cx="1223963" cy="1200150"/>
          </a:xfrm>
          <a:prstGeom prst="rect">
            <a:avLst/>
          </a:prstGeom>
          <a:solidFill>
            <a:schemeClr val="bg1"/>
          </a:solidFill>
        </p:spPr>
      </p:pic>
      <p:pic>
        <p:nvPicPr>
          <p:cNvPr id="90120" name="Picture 8" descr="RHP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8" y="2335569"/>
            <a:ext cx="10108268" cy="6501011"/>
          </a:xfrm>
          <a:prstGeom prst="rect">
            <a:avLst/>
          </a:prstGeom>
          <a:noFill/>
          <a:extLst>
            <a:ext uri="{909E8E84-426E-40DD-AFC4-6F175D3DCCD1}">
              <a14:hiddenFill xmlns:a14="http://schemas.microsoft.com/office/drawing/2010/main">
                <a:solidFill>
                  <a:srgbClr val="FFFFFF"/>
                </a:solidFill>
              </a14:hiddenFill>
            </a:ext>
          </a:extLst>
        </p:spPr>
      </p:pic>
      <p:sp>
        <p:nvSpPr>
          <p:cNvPr id="90122" name="Rectangle 10"/>
          <p:cNvSpPr>
            <a:spLocks noGrp="1" noChangeArrowheads="1"/>
          </p:cNvSpPr>
          <p:nvPr>
            <p:ph type="title"/>
          </p:nvPr>
        </p:nvSpPr>
        <p:spPr>
          <a:xfrm>
            <a:off x="1890316" y="396255"/>
            <a:ext cx="6264696" cy="504006"/>
          </a:xfrm>
          <a:noFill/>
          <a:ln/>
        </p:spPr>
        <p:txBody>
          <a:bodyPr/>
          <a:lstStyle/>
          <a:p>
            <a:r>
              <a:rPr lang="en-US" altLang="de-DE" sz="2000" b="1" smtClean="0">
                <a:latin typeface="Calibri" pitchFamily="34" charset="0"/>
              </a:rPr>
              <a:t>BALTEX </a:t>
            </a:r>
            <a:r>
              <a:rPr lang="en-US" altLang="de-DE" sz="2000" b="1">
                <a:latin typeface="Calibri" pitchFamily="34" charset="0"/>
              </a:rPr>
              <a:t>was founded in </a:t>
            </a:r>
            <a:r>
              <a:rPr lang="en-US" altLang="de-DE" sz="2000" b="1" smtClean="0">
                <a:latin typeface="Calibri" pitchFamily="34" charset="0"/>
              </a:rPr>
              <a:t>1992 as </a:t>
            </a:r>
            <a:r>
              <a:rPr lang="en-US" altLang="de-DE" sz="2000" b="1">
                <a:latin typeface="Calibri" pitchFamily="34" charset="0"/>
              </a:rPr>
              <a:t>part of the </a:t>
            </a:r>
            <a:r>
              <a:rPr lang="en-US" altLang="de-DE" sz="2000" b="1" smtClean="0">
                <a:latin typeface="Calibri" pitchFamily="34" charset="0"/>
              </a:rPr>
              <a:t/>
            </a:r>
            <a:br>
              <a:rPr lang="en-US" altLang="de-DE" sz="2000" b="1" smtClean="0">
                <a:latin typeface="Calibri" pitchFamily="34" charset="0"/>
              </a:rPr>
            </a:br>
            <a:r>
              <a:rPr lang="en-US" altLang="de-DE" sz="2000" b="1" smtClean="0">
                <a:latin typeface="Calibri" pitchFamily="34" charset="0"/>
              </a:rPr>
              <a:t>GEWEX </a:t>
            </a:r>
            <a:r>
              <a:rPr lang="en-US" altLang="de-DE" sz="2000" b="1">
                <a:latin typeface="Calibri" pitchFamily="34" charset="0"/>
              </a:rPr>
              <a:t>programme of </a:t>
            </a:r>
            <a:r>
              <a:rPr lang="en-US" altLang="de-DE" sz="2000" b="1" smtClean="0">
                <a:latin typeface="Calibri" pitchFamily="34" charset="0"/>
              </a:rPr>
              <a:t>WCRP</a:t>
            </a:r>
            <a:endParaRPr lang="de-DE" altLang="de-DE" sz="2000" b="1">
              <a:latin typeface="Calibri" pitchFamily="34" charset="0"/>
            </a:endParaRPr>
          </a:p>
        </p:txBody>
      </p:sp>
      <p:pic>
        <p:nvPicPr>
          <p:cNvPr id="144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236" y="1381317"/>
            <a:ext cx="195103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4" y="1582929"/>
            <a:ext cx="236537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6899" y="104997"/>
            <a:ext cx="1008113"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a:xfrm>
            <a:off x="4392045" y="7182574"/>
            <a:ext cx="1632178" cy="387798"/>
          </a:xfrm>
          <a:prstGeom prst="rect">
            <a:avLst/>
          </a:prstGeom>
          <a:solidFill>
            <a:schemeClr val="bg1"/>
          </a:solidFill>
        </p:spPr>
        <p:txBody>
          <a:bodyPr wrap="none">
            <a:spAutoFit/>
          </a:bodyPr>
          <a:lstStyle/>
          <a:p>
            <a:r>
              <a:rPr lang="en-GB" kern="0" smtClean="0">
                <a:solidFill>
                  <a:srgbClr val="000000"/>
                </a:solidFill>
                <a:cs typeface="Times New Roman" pitchFamily="18" charset="0"/>
              </a:rPr>
              <a:t>www.baltic.earth</a:t>
            </a:r>
            <a:endParaRPr lang="de-DE"/>
          </a:p>
        </p:txBody>
      </p:sp>
      <p:sp>
        <p:nvSpPr>
          <p:cNvPr id="12" name="Rechteck 11"/>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pic>
        <p:nvPicPr>
          <p:cNvPr id="2" name="Grafik 1"/>
          <p:cNvPicPr>
            <a:picLocks noChangeAspect="1"/>
          </p:cNvPicPr>
          <p:nvPr/>
        </p:nvPicPr>
        <p:blipFill>
          <a:blip r:embed="rId8"/>
          <a:stretch>
            <a:fillRect/>
          </a:stretch>
        </p:blipFill>
        <p:spPr>
          <a:xfrm>
            <a:off x="565435" y="2896808"/>
            <a:ext cx="9920981" cy="4664455"/>
          </a:xfrm>
          <a:prstGeom prst="rect">
            <a:avLst/>
          </a:prstGeom>
        </p:spPr>
      </p:pic>
    </p:spTree>
    <p:extLst>
      <p:ext uri="{BB962C8B-B14F-4D97-AF65-F5344CB8AC3E}">
        <p14:creationId xmlns:p14="http://schemas.microsoft.com/office/powerpoint/2010/main" val="505529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liennummernplatzhalter 4"/>
          <p:cNvSpPr>
            <a:spLocks noGrp="1"/>
          </p:cNvSpPr>
          <p:nvPr>
            <p:ph type="sldNum" sz="quarter" idx="11"/>
          </p:nvPr>
        </p:nvSpPr>
        <p:spPr/>
        <p:txBody>
          <a:bodyPr/>
          <a:lstStyle/>
          <a:p>
            <a:fld id="{40C63A5D-E39D-42DC-B6AA-845B07C03611}" type="slidenum">
              <a:rPr lang="de-DE" altLang="de-DE"/>
              <a:pPr/>
              <a:t>7</a:t>
            </a:fld>
            <a:endParaRPr lang="de-DE" altLang="de-DE"/>
          </a:p>
        </p:txBody>
      </p:sp>
      <p:pic>
        <p:nvPicPr>
          <p:cNvPr id="26641" name="Picture 17" descr="Fig2_Reckermann_BALTE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8549" y="3140869"/>
            <a:ext cx="5184775" cy="2665412"/>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Grp="1" noChangeArrowheads="1"/>
          </p:cNvSpPr>
          <p:nvPr>
            <p:ph type="body" idx="1"/>
          </p:nvPr>
        </p:nvSpPr>
        <p:spPr>
          <a:xfrm>
            <a:off x="3690938" y="1331913"/>
            <a:ext cx="6840537" cy="1944687"/>
          </a:xfrm>
        </p:spPr>
        <p:txBody>
          <a:bodyPr/>
          <a:lstStyle/>
          <a:p>
            <a:r>
              <a:rPr lang="en-US" altLang="de-DE" b="1">
                <a:latin typeface="Calibri" pitchFamily="34" charset="0"/>
              </a:rPr>
              <a:t>BALTEX was founded in 1992 as part of the GEWEX programme of WCRP</a:t>
            </a:r>
          </a:p>
          <a:p>
            <a:endParaRPr lang="en-US" altLang="de-DE" b="1">
              <a:latin typeface="Calibri" pitchFamily="34" charset="0"/>
            </a:endParaRPr>
          </a:p>
          <a:p>
            <a:r>
              <a:rPr lang="en-US" altLang="de-DE" smtClean="0">
                <a:latin typeface="Calibri" pitchFamily="34" charset="0"/>
              </a:rPr>
              <a:t>The </a:t>
            </a:r>
            <a:r>
              <a:rPr lang="en-US" altLang="de-DE" b="1">
                <a:solidFill>
                  <a:srgbClr val="00A2E0"/>
                </a:solidFill>
                <a:latin typeface="Calibri" pitchFamily="34" charset="0"/>
              </a:rPr>
              <a:t>hydrological cycle</a:t>
            </a:r>
            <a:r>
              <a:rPr lang="en-US" altLang="de-DE">
                <a:latin typeface="Calibri" pitchFamily="34" charset="0"/>
              </a:rPr>
              <a:t> and the </a:t>
            </a:r>
            <a:r>
              <a:rPr lang="en-US" altLang="de-DE" b="1">
                <a:solidFill>
                  <a:srgbClr val="00A2E0"/>
                </a:solidFill>
                <a:latin typeface="Calibri" pitchFamily="34" charset="0"/>
              </a:rPr>
              <a:t>exchange of energy</a:t>
            </a:r>
            <a:r>
              <a:rPr lang="en-US" altLang="de-DE">
                <a:latin typeface="Calibri" pitchFamily="34" charset="0"/>
              </a:rPr>
              <a:t> </a:t>
            </a:r>
            <a:r>
              <a:rPr lang="en-US" altLang="de-DE" smtClean="0">
                <a:latin typeface="Calibri" pitchFamily="34" charset="0"/>
              </a:rPr>
              <a:t>between </a:t>
            </a:r>
            <a:r>
              <a:rPr lang="en-US" altLang="de-DE">
                <a:latin typeface="Calibri" pitchFamily="34" charset="0"/>
              </a:rPr>
              <a:t>the </a:t>
            </a:r>
            <a:r>
              <a:rPr lang="en-US" altLang="de-DE" smtClean="0">
                <a:latin typeface="Calibri" pitchFamily="34" charset="0"/>
              </a:rPr>
              <a:t>atmosphere</a:t>
            </a:r>
          </a:p>
          <a:p>
            <a:r>
              <a:rPr lang="en-US" altLang="de-DE" smtClean="0">
                <a:latin typeface="Calibri" pitchFamily="34" charset="0"/>
              </a:rPr>
              <a:t>and </a:t>
            </a:r>
            <a:r>
              <a:rPr lang="en-US" altLang="de-DE">
                <a:latin typeface="Calibri" pitchFamily="34" charset="0"/>
              </a:rPr>
              <a:t>the surface of the Earth </a:t>
            </a:r>
            <a:r>
              <a:rPr lang="en-US" altLang="de-DE" smtClean="0">
                <a:latin typeface="Calibri" pitchFamily="34" charset="0"/>
              </a:rPr>
              <a:t>(</a:t>
            </a:r>
            <a:r>
              <a:rPr lang="en-US" altLang="de-DE" b="1">
                <a:solidFill>
                  <a:srgbClr val="00A2E0"/>
                </a:solidFill>
                <a:latin typeface="Calibri" pitchFamily="34" charset="0"/>
              </a:rPr>
              <a:t>pysical part of the climate system)</a:t>
            </a:r>
            <a:endParaRPr lang="en-US" altLang="de-DE">
              <a:latin typeface="Calibri" pitchFamily="34" charset="0"/>
            </a:endParaRPr>
          </a:p>
          <a:p>
            <a:endParaRPr lang="en-US" altLang="de-DE">
              <a:latin typeface="Calibri" pitchFamily="34" charset="0"/>
            </a:endParaRPr>
          </a:p>
          <a:p>
            <a:r>
              <a:rPr lang="en-US" altLang="de-DE" b="1">
                <a:latin typeface="Calibri" pitchFamily="34" charset="0"/>
              </a:rPr>
              <a:t>Major disciplines: </a:t>
            </a:r>
            <a:r>
              <a:rPr lang="en-US" altLang="de-DE">
                <a:latin typeface="Calibri" pitchFamily="34" charset="0"/>
              </a:rPr>
              <a:t>Meteorology, Oceanography, Hydrology</a:t>
            </a:r>
          </a:p>
          <a:p>
            <a:endParaRPr lang="en-US" altLang="de-DE">
              <a:latin typeface="Calibri" pitchFamily="34" charset="0"/>
            </a:endParaRPr>
          </a:p>
        </p:txBody>
      </p:sp>
      <p:pic>
        <p:nvPicPr>
          <p:cNvPr id="26628" name="Picture 4" descr="BALTEX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IMG_078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63" y="4645026"/>
            <a:ext cx="3097212" cy="2322513"/>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Norway_SWF_20042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620838"/>
            <a:ext cx="3097212" cy="3097212"/>
          </a:xfrm>
          <a:prstGeom prst="rect">
            <a:avLst/>
          </a:prstGeom>
          <a:noFill/>
          <a:extLst>
            <a:ext uri="{909E8E84-426E-40DD-AFC4-6F175D3DCCD1}">
              <a14:hiddenFill xmlns:a14="http://schemas.microsoft.com/office/drawing/2010/main">
                <a:solidFill>
                  <a:srgbClr val="FFFFFF"/>
                </a:solidFill>
              </a14:hiddenFill>
            </a:ext>
          </a:extLst>
        </p:spPr>
      </p:pic>
      <p:sp>
        <p:nvSpPr>
          <p:cNvPr id="26639" name="Rectangle 15"/>
          <p:cNvSpPr>
            <a:spLocks noChangeArrowheads="1"/>
          </p:cNvSpPr>
          <p:nvPr/>
        </p:nvSpPr>
        <p:spPr bwMode="auto">
          <a:xfrm>
            <a:off x="3604622" y="5806282"/>
            <a:ext cx="6594551" cy="9808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Tx/>
              <a:buNone/>
            </a:pPr>
            <a:r>
              <a:rPr lang="en-US" altLang="de-DE" b="1">
                <a:latin typeface="Calibri" pitchFamily="34" charset="0"/>
              </a:rPr>
              <a:t>Major outcomes of BALTEX Phase I (1992-2003: </a:t>
            </a:r>
          </a:p>
          <a:p>
            <a:pPr>
              <a:buFontTx/>
              <a:buNone/>
            </a:pPr>
            <a:r>
              <a:rPr lang="en-US" altLang="de-DE">
                <a:latin typeface="Calibri" pitchFamily="34" charset="0"/>
              </a:rPr>
              <a:t>Building of research and </a:t>
            </a:r>
            <a:r>
              <a:rPr lang="en-US" altLang="de-DE" smtClean="0">
                <a:latin typeface="Calibri" pitchFamily="34" charset="0"/>
              </a:rPr>
              <a:t>observation network</a:t>
            </a:r>
            <a:r>
              <a:rPr lang="en-US" altLang="de-DE">
                <a:latin typeface="Calibri" pitchFamily="34" charset="0"/>
              </a:rPr>
              <a:t>; </a:t>
            </a:r>
            <a:r>
              <a:rPr lang="en-US" altLang="de-DE" smtClean="0">
                <a:latin typeface="Calibri" pitchFamily="34" charset="0"/>
              </a:rPr>
              <a:t>data exchange and availability, development </a:t>
            </a:r>
            <a:r>
              <a:rPr lang="en-US" altLang="de-DE">
                <a:latin typeface="Calibri" pitchFamily="34" charset="0"/>
              </a:rPr>
              <a:t>of coupled regional atmosphere-land-ocean </a:t>
            </a:r>
            <a:r>
              <a:rPr lang="en-US" altLang="de-DE" smtClean="0">
                <a:latin typeface="Calibri" pitchFamily="34" charset="0"/>
              </a:rPr>
              <a:t>models</a:t>
            </a:r>
            <a:endParaRPr lang="en-US" altLang="de-DE" b="1">
              <a:solidFill>
                <a:srgbClr val="00A2E0"/>
              </a:solidFill>
              <a:latin typeface="Calibri" pitchFamily="34" charset="0"/>
            </a:endParaRPr>
          </a:p>
        </p:txBody>
      </p:sp>
      <p:sp>
        <p:nvSpPr>
          <p:cNvPr id="26640" name="Rectangle 16"/>
          <p:cNvSpPr>
            <a:spLocks noGrp="1" noChangeArrowheads="1"/>
          </p:cNvSpPr>
          <p:nvPr>
            <p:ph type="title"/>
          </p:nvPr>
        </p:nvSpPr>
        <p:spPr>
          <a:xfrm>
            <a:off x="1766604" y="316460"/>
            <a:ext cx="6264745" cy="431997"/>
          </a:xfrm>
          <a:noFill/>
          <a:ln/>
        </p:spPr>
        <p:txBody>
          <a:bodyPr/>
          <a:lstStyle/>
          <a:p>
            <a:r>
              <a:rPr lang="en-US" altLang="de-DE" sz="2100" b="1">
                <a:latin typeface="Calibri" pitchFamily="34" charset="0"/>
              </a:rPr>
              <a:t>BALTEX Phase I: 1992 – 2003: First 10 year Phase</a:t>
            </a:r>
            <a:endParaRPr lang="de-DE" altLang="de-DE" sz="2100" b="1">
              <a:latin typeface="Calibri" pitchFamily="34" charset="0"/>
            </a:endParaRP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extLst>
      <p:ext uri="{BB962C8B-B14F-4D97-AF65-F5344CB8AC3E}">
        <p14:creationId xmlns:p14="http://schemas.microsoft.com/office/powerpoint/2010/main" val="113533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4"/>
          <p:cNvSpPr>
            <a:spLocks noGrp="1"/>
          </p:cNvSpPr>
          <p:nvPr>
            <p:ph type="sldNum" sz="quarter" idx="11"/>
          </p:nvPr>
        </p:nvSpPr>
        <p:spPr/>
        <p:txBody>
          <a:bodyPr/>
          <a:lstStyle/>
          <a:p>
            <a:fld id="{B4F85635-084D-464E-BC8E-9D5E8E6493DD}" type="slidenum">
              <a:rPr lang="de-DE" altLang="de-DE"/>
              <a:pPr/>
              <a:t>8</a:t>
            </a:fld>
            <a:endParaRPr lang="de-DE" altLang="de-DE"/>
          </a:p>
        </p:txBody>
      </p:sp>
      <p:sp>
        <p:nvSpPr>
          <p:cNvPr id="98306" name="Rectangle 2"/>
          <p:cNvSpPr>
            <a:spLocks noGrp="1" noChangeArrowheads="1"/>
          </p:cNvSpPr>
          <p:nvPr>
            <p:ph type="title"/>
          </p:nvPr>
        </p:nvSpPr>
        <p:spPr>
          <a:xfrm>
            <a:off x="1746300" y="248058"/>
            <a:ext cx="6767513" cy="560388"/>
          </a:xfrm>
        </p:spPr>
        <p:txBody>
          <a:bodyPr/>
          <a:lstStyle/>
          <a:p>
            <a:r>
              <a:rPr lang="en-US" altLang="de-DE" sz="2100" b="1">
                <a:latin typeface="Calibri" pitchFamily="34" charset="0"/>
              </a:rPr>
              <a:t>BALTEX Phase II: 2003 - 2012: Second 10 year Phase</a:t>
            </a:r>
            <a:endParaRPr lang="de-DE" altLang="de-DE" sz="2100" b="1">
              <a:latin typeface="Calibri" pitchFamily="34" charset="0"/>
            </a:endParaRPr>
          </a:p>
        </p:txBody>
      </p:sp>
      <p:pic>
        <p:nvPicPr>
          <p:cNvPr id="98307" name="Picture 3" descr="BALTEX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0026" cy="1474788"/>
          </a:xfrm>
          <a:prstGeom prst="rect">
            <a:avLst/>
          </a:prstGeom>
          <a:noFill/>
          <a:extLst>
            <a:ext uri="{909E8E84-426E-40DD-AFC4-6F175D3DCCD1}">
              <a14:hiddenFill xmlns:a14="http://schemas.microsoft.com/office/drawing/2010/main">
                <a:solidFill>
                  <a:srgbClr val="FFFFFF"/>
                </a:solidFill>
              </a14:hiddenFill>
            </a:ext>
          </a:extLst>
        </p:spPr>
      </p:pic>
      <p:sp>
        <p:nvSpPr>
          <p:cNvPr id="98308" name="Rectangle 4"/>
          <p:cNvSpPr>
            <a:spLocks noChangeArrowheads="1"/>
          </p:cNvSpPr>
          <p:nvPr/>
        </p:nvSpPr>
        <p:spPr bwMode="gray">
          <a:xfrm>
            <a:off x="522288" y="1692399"/>
            <a:ext cx="979170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tabLst>
                <a:tab pos="449263" algn="l"/>
                <a:tab pos="898525" algn="l"/>
                <a:tab pos="1347788" algn="l"/>
                <a:tab pos="1797050" algn="l"/>
              </a:tabLst>
              <a:defRPr sz="1600">
                <a:solidFill>
                  <a:schemeClr val="tx1"/>
                </a:solidFill>
                <a:latin typeface="Arial" charset="0"/>
                <a:cs typeface="Arial" charset="0"/>
              </a:defRPr>
            </a:lvl1pPr>
            <a:lvl2pPr marL="446088" indent="-444500" defTabSz="1042988">
              <a:buChar char="Ò"/>
              <a:tabLst>
                <a:tab pos="449263" algn="l"/>
                <a:tab pos="898525" algn="l"/>
                <a:tab pos="1347788" algn="l"/>
                <a:tab pos="1797050" algn="l"/>
              </a:tabLst>
              <a:defRPr sz="1600">
                <a:solidFill>
                  <a:schemeClr val="tx1"/>
                </a:solidFill>
                <a:latin typeface="Arial" charset="0"/>
                <a:cs typeface="Arial" charset="0"/>
              </a:defRPr>
            </a:lvl2pPr>
            <a:lvl3pPr marL="895350" indent="-447675" defTabSz="1042988">
              <a:buChar char="Ò"/>
              <a:tabLst>
                <a:tab pos="449263" algn="l"/>
                <a:tab pos="898525" algn="l"/>
                <a:tab pos="1347788" algn="l"/>
                <a:tab pos="1797050" algn="l"/>
              </a:tabLst>
              <a:defRPr sz="1600">
                <a:solidFill>
                  <a:schemeClr val="tx1"/>
                </a:solidFill>
                <a:latin typeface="Arial" charset="0"/>
                <a:cs typeface="Arial" charset="0"/>
              </a:defRPr>
            </a:lvl3pPr>
            <a:lvl4pPr marL="1344613" indent="-447675" defTabSz="1042988">
              <a:buChar char="Ò"/>
              <a:tabLst>
                <a:tab pos="449263" algn="l"/>
                <a:tab pos="898525" algn="l"/>
                <a:tab pos="1347788" algn="l"/>
                <a:tab pos="1797050" algn="l"/>
              </a:tabLst>
              <a:defRPr sz="1600">
                <a:solidFill>
                  <a:schemeClr val="tx1"/>
                </a:solidFill>
                <a:latin typeface="Arial" charset="0"/>
                <a:cs typeface="Arial" charset="0"/>
              </a:defRPr>
            </a:lvl4pPr>
            <a:lvl5pPr marL="1793875" indent="-447675" defTabSz="1042988">
              <a:buChar char="Ò"/>
              <a:tabLst>
                <a:tab pos="449263" algn="l"/>
                <a:tab pos="898525" algn="l"/>
                <a:tab pos="1347788" algn="l"/>
                <a:tab pos="1797050" algn="l"/>
              </a:tabLst>
              <a:defRPr sz="1600">
                <a:solidFill>
                  <a:schemeClr val="tx1"/>
                </a:solidFill>
                <a:latin typeface="Arial" charset="0"/>
                <a:cs typeface="Arial" charset="0"/>
              </a:defRPr>
            </a:lvl5pPr>
            <a:lvl6pPr marL="22510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6pPr>
            <a:lvl7pPr marL="27082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7pPr>
            <a:lvl8pPr marL="31654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8pPr>
            <a:lvl9pPr marL="3622675" indent="-447675" defTabSz="1042988"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Arial" charset="0"/>
                <a:cs typeface="Arial" charset="0"/>
              </a:defRPr>
            </a:lvl9pPr>
          </a:lstStyle>
          <a:p>
            <a:pPr>
              <a:buFontTx/>
              <a:buNone/>
            </a:pPr>
            <a:r>
              <a:rPr lang="en-GB" altLang="de-DE">
                <a:latin typeface="Calibri" pitchFamily="34" charset="0"/>
              </a:rPr>
              <a:t>BALTEX Phase II </a:t>
            </a:r>
            <a:r>
              <a:rPr lang="en-GB" altLang="de-DE" smtClean="0">
                <a:latin typeface="Calibri" pitchFamily="34" charset="0"/>
              </a:rPr>
              <a:t>has evolved into an </a:t>
            </a:r>
            <a:r>
              <a:rPr lang="en-GB" altLang="de-DE" b="1">
                <a:latin typeface="Calibri" pitchFamily="34" charset="0"/>
              </a:rPr>
              <a:t>environmental research network</a:t>
            </a:r>
            <a:r>
              <a:rPr lang="en-GB" altLang="de-DE">
                <a:latin typeface="Calibri" pitchFamily="34" charset="0"/>
              </a:rPr>
              <a:t> dealing with the </a:t>
            </a:r>
            <a:br>
              <a:rPr lang="en-GB" altLang="de-DE">
                <a:latin typeface="Calibri" pitchFamily="34" charset="0"/>
              </a:rPr>
            </a:br>
            <a:r>
              <a:rPr lang="en-GB" altLang="de-DE" b="1">
                <a:solidFill>
                  <a:srgbClr val="00A2E0"/>
                </a:solidFill>
                <a:latin typeface="Calibri" pitchFamily="34" charset="0"/>
              </a:rPr>
              <a:t>Earth system of the entire Baltic Sea catchment</a:t>
            </a:r>
            <a:r>
              <a:rPr lang="en-GB" altLang="de-DE">
                <a:latin typeface="Calibri" pitchFamily="34" charset="0"/>
              </a:rPr>
              <a:t> </a:t>
            </a:r>
            <a:r>
              <a:rPr lang="en-GB" altLang="de-DE" smtClean="0">
                <a:latin typeface="Calibri" pitchFamily="34" charset="0"/>
              </a:rPr>
              <a:t>including terrestrial </a:t>
            </a:r>
            <a:r>
              <a:rPr lang="en-GB" altLang="de-DE">
                <a:latin typeface="Calibri" pitchFamily="34" charset="0"/>
              </a:rPr>
              <a:t>and marine b</a:t>
            </a:r>
            <a:r>
              <a:rPr lang="en-GB" altLang="de-DE" smtClean="0">
                <a:latin typeface="Calibri" pitchFamily="34" charset="0"/>
              </a:rPr>
              <a:t>iogeochemical cycles</a:t>
            </a:r>
            <a:endParaRPr lang="en-GB" altLang="de-DE">
              <a:latin typeface="Calibri" pitchFamily="34" charset="0"/>
            </a:endParaRPr>
          </a:p>
          <a:p>
            <a:pPr>
              <a:buFontTx/>
              <a:buNone/>
            </a:pPr>
            <a:endParaRPr lang="en-GB" altLang="de-DE">
              <a:latin typeface="Calibri" pitchFamily="34" charset="0"/>
            </a:endParaRPr>
          </a:p>
          <a:p>
            <a:pPr>
              <a:buFontTx/>
              <a:buNone/>
            </a:pPr>
            <a:r>
              <a:rPr lang="en-GB" altLang="de-DE" b="1">
                <a:latin typeface="Calibri" pitchFamily="34" charset="0"/>
              </a:rPr>
              <a:t>Scientific disciplines (in Phase II):</a:t>
            </a:r>
            <a:br>
              <a:rPr lang="en-GB" altLang="de-DE" b="1">
                <a:latin typeface="Calibri" pitchFamily="34" charset="0"/>
              </a:rPr>
            </a:br>
            <a:r>
              <a:rPr lang="en-GB" altLang="de-DE">
                <a:latin typeface="Calibri" pitchFamily="34" charset="0"/>
              </a:rPr>
              <a:t>	Meteorology</a:t>
            </a:r>
          </a:p>
          <a:p>
            <a:pPr>
              <a:buFontTx/>
              <a:buNone/>
            </a:pPr>
            <a:r>
              <a:rPr lang="en-GB" altLang="de-DE">
                <a:latin typeface="Calibri" pitchFamily="34" charset="0"/>
              </a:rPr>
              <a:t>	Hydrology</a:t>
            </a:r>
            <a:br>
              <a:rPr lang="en-GB" altLang="de-DE">
                <a:latin typeface="Calibri" pitchFamily="34" charset="0"/>
              </a:rPr>
            </a:br>
            <a:r>
              <a:rPr lang="en-GB" altLang="de-DE">
                <a:latin typeface="Calibri" pitchFamily="34" charset="0"/>
              </a:rPr>
              <a:t>	Climatology</a:t>
            </a:r>
            <a:br>
              <a:rPr lang="en-GB" altLang="de-DE">
                <a:latin typeface="Calibri" pitchFamily="34" charset="0"/>
              </a:rPr>
            </a:br>
            <a:r>
              <a:rPr lang="en-GB" altLang="de-DE">
                <a:latin typeface="Calibri" pitchFamily="34" charset="0"/>
              </a:rPr>
              <a:t>	Oceanography</a:t>
            </a:r>
            <a:br>
              <a:rPr lang="en-GB" altLang="de-DE">
                <a:latin typeface="Calibri" pitchFamily="34" charset="0"/>
              </a:rPr>
            </a:br>
            <a:r>
              <a:rPr lang="en-GB" altLang="de-DE">
                <a:latin typeface="Calibri" pitchFamily="34" charset="0"/>
              </a:rPr>
              <a:t>	Biogeochemistry</a:t>
            </a:r>
          </a:p>
          <a:p>
            <a:pPr>
              <a:buFontTx/>
              <a:buNone/>
            </a:pPr>
            <a:endParaRPr lang="en-GB" altLang="de-DE">
              <a:latin typeface="Calibri" pitchFamily="34" charset="0"/>
            </a:endParaRPr>
          </a:p>
          <a:p>
            <a:pPr>
              <a:buFontTx/>
              <a:buNone/>
            </a:pPr>
            <a:r>
              <a:rPr lang="en-GB" altLang="de-DE">
                <a:latin typeface="Calibri" pitchFamily="34" charset="0"/>
              </a:rPr>
              <a:t>Important elements are </a:t>
            </a:r>
          </a:p>
          <a:p>
            <a:pPr>
              <a:buFontTx/>
              <a:buNone/>
            </a:pPr>
            <a:r>
              <a:rPr lang="en-GB" altLang="de-DE" b="1" smtClean="0">
                <a:solidFill>
                  <a:srgbClr val="00A2E0"/>
                </a:solidFill>
                <a:latin typeface="Calibri" pitchFamily="34" charset="0"/>
              </a:rPr>
              <a:t>Climate </a:t>
            </a:r>
            <a:r>
              <a:rPr lang="en-GB" altLang="de-DE" b="1">
                <a:solidFill>
                  <a:srgbClr val="00A2E0"/>
                </a:solidFill>
                <a:latin typeface="Calibri" pitchFamily="34" charset="0"/>
              </a:rPr>
              <a:t>variability and change</a:t>
            </a:r>
            <a:r>
              <a:rPr lang="en-GB" altLang="de-DE">
                <a:latin typeface="Calibri" pitchFamily="34" charset="0"/>
              </a:rPr>
              <a:t> </a:t>
            </a:r>
          </a:p>
          <a:p>
            <a:pPr>
              <a:buFontTx/>
              <a:buNone/>
            </a:pPr>
            <a:r>
              <a:rPr lang="en-GB" altLang="de-DE">
                <a:latin typeface="Calibri" pitchFamily="34" charset="0"/>
              </a:rPr>
              <a:t>and related impacts on </a:t>
            </a:r>
            <a:r>
              <a:rPr lang="en-GB" altLang="de-DE" smtClean="0">
                <a:latin typeface="Calibri" pitchFamily="34" charset="0"/>
              </a:rPr>
              <a:t>the environment and </a:t>
            </a:r>
            <a:r>
              <a:rPr lang="en-GB" altLang="de-DE">
                <a:latin typeface="Calibri" pitchFamily="34" charset="0"/>
              </a:rPr>
              <a:t>the human </a:t>
            </a:r>
            <a:r>
              <a:rPr lang="en-GB" altLang="de-DE" smtClean="0">
                <a:latin typeface="Calibri" pitchFamily="34" charset="0"/>
              </a:rPr>
              <a:t>sphere</a:t>
            </a:r>
            <a:endParaRPr lang="en-GB" altLang="de-DE">
              <a:latin typeface="Calibri" pitchFamily="34" charset="0"/>
            </a:endParaRPr>
          </a:p>
          <a:p>
            <a:pPr>
              <a:buFontTx/>
              <a:buNone/>
            </a:pPr>
            <a:endParaRPr lang="en-GB" altLang="de-DE">
              <a:latin typeface="Calibri" pitchFamily="34" charset="0"/>
            </a:endParaRPr>
          </a:p>
          <a:p>
            <a:pPr>
              <a:buFontTx/>
              <a:buNone/>
            </a:pPr>
            <a:endParaRPr lang="en-GB" altLang="de-DE" b="1">
              <a:solidFill>
                <a:srgbClr val="00A2E0"/>
              </a:solidFill>
              <a:latin typeface="Calibri" pitchFamily="34" charset="0"/>
            </a:endParaRPr>
          </a:p>
          <a:p>
            <a:pPr>
              <a:buFontTx/>
              <a:buNone/>
            </a:pPr>
            <a:r>
              <a:rPr lang="en-GB" altLang="de-DE" b="1" smtClean="0">
                <a:solidFill>
                  <a:srgbClr val="FF0000"/>
                </a:solidFill>
                <a:latin typeface="Calibri" pitchFamily="34" charset="0"/>
              </a:rPr>
              <a:t>BALTEX Assessment of Climate Change for the Baltic Sea basin (BACC)</a:t>
            </a:r>
            <a:endParaRPr lang="en-GB" altLang="de-DE" b="1">
              <a:solidFill>
                <a:srgbClr val="FF0000"/>
              </a:solidFill>
              <a:latin typeface="Calibri" pitchFamily="34" charset="0"/>
            </a:endParaRPr>
          </a:p>
          <a:p>
            <a:pPr>
              <a:buFontTx/>
              <a:buNone/>
            </a:pPr>
            <a:endParaRPr lang="en-GB" altLang="de-DE" b="1">
              <a:latin typeface="Calibri" pitchFamily="34" charset="0"/>
            </a:endParaRPr>
          </a:p>
          <a:p>
            <a:pPr>
              <a:buFontTx/>
              <a:buNone/>
            </a:pPr>
            <a:r>
              <a:rPr lang="de-DE" altLang="de-DE" b="1">
                <a:latin typeface="Calibri" pitchFamily="34" charset="0"/>
              </a:rPr>
              <a:t>						       </a:t>
            </a:r>
            <a:endParaRPr lang="en-GB" altLang="de-DE" b="1">
              <a:latin typeface="Calibri" pitchFamily="34" charset="0"/>
            </a:endParaRPr>
          </a:p>
        </p:txBody>
      </p:sp>
      <p:pic>
        <p:nvPicPr>
          <p:cNvPr id="98309" name="Picture 5" descr="Fig3_Reckermann_BAL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818" y="2484487"/>
            <a:ext cx="6021388" cy="2578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36" y="0"/>
            <a:ext cx="926331" cy="24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18765" y="1336678"/>
            <a:ext cx="181726" cy="389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52" tIns="46776" rIns="89952" bIns="46776">
            <a:spAutoFit/>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fontAlgn="base" hangingPunct="1">
              <a:lnSpc>
                <a:spcPct val="120000"/>
              </a:lnSpc>
              <a:spcBef>
                <a:spcPct val="0"/>
              </a:spcBef>
              <a:spcAft>
                <a:spcPct val="0"/>
              </a:spcAft>
              <a:buFont typeface="Wingdings 3" pitchFamily="18" charset="2"/>
              <a:buNone/>
            </a:pPr>
            <a:endParaRPr lang="en-US">
              <a:solidFill>
                <a:srgbClr val="000000"/>
              </a:solidFill>
            </a:endParaRPr>
          </a:p>
        </p:txBody>
      </p:sp>
      <p:sp>
        <p:nvSpPr>
          <p:cNvPr id="5" name="Platshållare för innehåll 2"/>
          <p:cNvSpPr txBox="1">
            <a:spLocks/>
          </p:cNvSpPr>
          <p:nvPr/>
        </p:nvSpPr>
        <p:spPr>
          <a:xfrm>
            <a:off x="5202684" y="1336678"/>
            <a:ext cx="5256584" cy="939692"/>
          </a:xfrm>
          <a:prstGeom prst="rect">
            <a:avLst/>
          </a:prstGeom>
        </p:spPr>
        <p:txBody>
          <a:bodyPr lIns="91392" tIns="45696" rIns="91392" bIns="45696"/>
          <a:lstStyle>
            <a:lvl1pPr marL="342900" indent="-342900" algn="l" defTabSz="1042988" rtl="0" eaLnBrk="0" fontAlgn="base" hangingPunct="0">
              <a:lnSpc>
                <a:spcPct val="120000"/>
              </a:lnSpc>
              <a:spcBef>
                <a:spcPct val="0"/>
              </a:spcBef>
              <a:spcAft>
                <a:spcPct val="0"/>
              </a:spcAft>
              <a:tabLst>
                <a:tab pos="449263" algn="l"/>
                <a:tab pos="898525" algn="l"/>
                <a:tab pos="1347788" algn="l"/>
                <a:tab pos="1797050" algn="l"/>
              </a:tabLst>
              <a:defRPr>
                <a:solidFill>
                  <a:schemeClr val="tx1"/>
                </a:solidFill>
                <a:latin typeface="+mn-lt"/>
                <a:ea typeface="+mn-ea"/>
                <a:cs typeface="+mn-cs"/>
              </a:defRPr>
            </a:lvl1pPr>
            <a:lvl2pPr marL="446088" indent="-444500"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2pPr>
            <a:lvl3pPr marL="895350"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3pPr>
            <a:lvl4pPr marL="1344613"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4pPr>
            <a:lvl5pPr marL="1793875" indent="-447675" algn="l" defTabSz="1042988" rtl="0" eaLnBrk="0" fontAlgn="base" hangingPunct="0">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a:solidFill>
                  <a:schemeClr val="tx1"/>
                </a:solidFill>
                <a:latin typeface="+mn-lt"/>
                <a:cs typeface="+mn-cs"/>
              </a:defRPr>
            </a:lvl9pPr>
          </a:lstStyle>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Baltic Earth launched at the </a:t>
            </a:r>
          </a:p>
          <a:p>
            <a:pPr marL="0" indent="0">
              <a:spcAft>
                <a:spcPts val="600"/>
              </a:spcAft>
              <a:tabLst/>
            </a:pPr>
            <a:r>
              <a:rPr lang="en-US" sz="2100" b="1" kern="0" smtClean="0">
                <a:solidFill>
                  <a:srgbClr val="000000"/>
                </a:solidFill>
                <a:latin typeface="Calibri" panose="020F0502020204030204" pitchFamily="34" charset="0"/>
                <a:cs typeface="Times New Roman" pitchFamily="18" charset="0"/>
              </a:rPr>
              <a:t>7</a:t>
            </a:r>
            <a:r>
              <a:rPr lang="en-US" sz="2100" b="1" kern="0" baseline="30000" smtClean="0">
                <a:solidFill>
                  <a:srgbClr val="000000"/>
                </a:solidFill>
                <a:latin typeface="Calibri" panose="020F0502020204030204" pitchFamily="34" charset="0"/>
                <a:cs typeface="Times New Roman" pitchFamily="18" charset="0"/>
              </a:rPr>
              <a:t>th</a:t>
            </a:r>
            <a:r>
              <a:rPr lang="en-US" sz="2100" b="1" kern="0" smtClean="0">
                <a:solidFill>
                  <a:srgbClr val="000000"/>
                </a:solidFill>
                <a:latin typeface="Calibri" panose="020F0502020204030204" pitchFamily="34" charset="0"/>
                <a:cs typeface="Times New Roman" pitchFamily="18" charset="0"/>
              </a:rPr>
              <a:t> </a:t>
            </a:r>
            <a:r>
              <a:rPr lang="en-US" sz="2100" b="1" kern="0">
                <a:solidFill>
                  <a:srgbClr val="000000"/>
                </a:solidFill>
                <a:latin typeface="Calibri" panose="020F0502020204030204" pitchFamily="34" charset="0"/>
                <a:cs typeface="Times New Roman" pitchFamily="18" charset="0"/>
              </a:rPr>
              <a:t>Study Conference </a:t>
            </a:r>
            <a:r>
              <a:rPr lang="en-US" sz="2100" b="1" kern="0" smtClean="0">
                <a:solidFill>
                  <a:srgbClr val="000000"/>
                </a:solidFill>
                <a:latin typeface="Calibri" panose="020F0502020204030204" pitchFamily="34" charset="0"/>
                <a:cs typeface="Times New Roman" pitchFamily="18" charset="0"/>
              </a:rPr>
              <a:t>on BALTEX in </a:t>
            </a:r>
            <a:r>
              <a:rPr lang="en-US" sz="2100" b="1" kern="0">
                <a:solidFill>
                  <a:srgbClr val="000000"/>
                </a:solidFill>
                <a:latin typeface="Calibri" panose="020F0502020204030204" pitchFamily="34" charset="0"/>
                <a:cs typeface="Times New Roman" pitchFamily="18" charset="0"/>
              </a:rPr>
              <a:t>June 2013 </a:t>
            </a:r>
            <a:endParaRPr lang="en-US" sz="2100" b="1" kern="0" smtClean="0">
              <a:solidFill>
                <a:srgbClr val="000000"/>
              </a:solidFill>
              <a:latin typeface="Calibri" panose="020F0502020204030204" pitchFamily="34" charset="0"/>
              <a:cs typeface="Times New Roman" pitchFamily="18" charset="0"/>
            </a:endParaRPr>
          </a:p>
        </p:txBody>
      </p:sp>
      <p:pic>
        <p:nvPicPr>
          <p:cNvPr id="6" name="Picture 2" descr="http://www.baltex-research.eu/balticearth/flags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01" y="1307487"/>
            <a:ext cx="4762501" cy="2533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baltex-research.eu/balticearth/SMHI_BALTEX130610IMH4288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572" y="2530180"/>
            <a:ext cx="6417341" cy="2823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baltex-research.eu/balticearth/SMHI_BALTEX130610IMH4342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32" y="4212679"/>
            <a:ext cx="5184576" cy="31729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a:latin typeface="Candara" pitchFamily="34" charset="0"/>
              </a:rPr>
              <a:t>Baltic Earth – </a:t>
            </a:r>
            <a:r>
              <a:rPr lang="de-DE" sz="2400" b="1" smtClean="0">
                <a:latin typeface="Candara" pitchFamily="34" charset="0"/>
              </a:rPr>
              <a:t>Launch in June 2013</a:t>
            </a:r>
            <a:endParaRPr lang="de-DE" sz="1800" dirty="0">
              <a:latin typeface="Calibri" panose="020F0502020204030204" pitchFamily="34" charset="0"/>
            </a:endParaRPr>
          </a:p>
        </p:txBody>
      </p:sp>
      <p:sp>
        <p:nvSpPr>
          <p:cNvPr id="3" name="Rechteck 2"/>
          <p:cNvSpPr/>
          <p:nvPr/>
        </p:nvSpPr>
        <p:spPr>
          <a:xfrm>
            <a:off x="5749925" y="5580831"/>
            <a:ext cx="2673350" cy="867930"/>
          </a:xfrm>
          <a:prstGeom prst="rect">
            <a:avLst/>
          </a:prstGeom>
        </p:spPr>
        <p:txBody>
          <a:bodyPr>
            <a:spAutoFit/>
          </a:bodyPr>
          <a:lstStyle/>
          <a:p>
            <a:pPr lvl="0">
              <a:spcAft>
                <a:spcPts val="600"/>
              </a:spcAft>
            </a:pPr>
            <a:r>
              <a:rPr lang="en-US" sz="2100" b="1" kern="0" dirty="0" smtClean="0">
                <a:solidFill>
                  <a:srgbClr val="000000"/>
                </a:solidFill>
                <a:cs typeface="Times New Roman" pitchFamily="18" charset="0"/>
              </a:rPr>
              <a:t>… in </a:t>
            </a:r>
            <a:r>
              <a:rPr lang="en-US" sz="2100" b="1" kern="0" dirty="0">
                <a:solidFill>
                  <a:srgbClr val="000000"/>
                </a:solidFill>
                <a:cs typeface="Times New Roman" pitchFamily="18" charset="0"/>
              </a:rPr>
              <a:t>the presence of the King of Sweden</a:t>
            </a:r>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98" y="204978"/>
            <a:ext cx="846714" cy="84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314271" y="7302004"/>
            <a:ext cx="1694888" cy="259259"/>
          </a:xfrm>
          <a:prstGeom prst="rect">
            <a:avLst/>
          </a:prstGeom>
          <a:solidFill>
            <a:schemeClr val="bg1"/>
          </a:solidFill>
          <a:ln w="31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grpSp>
        <p:nvGrpSpPr>
          <p:cNvPr id="19" name="Gruppieren 18"/>
          <p:cNvGrpSpPr/>
          <p:nvPr/>
        </p:nvGrpSpPr>
        <p:grpSpPr>
          <a:xfrm>
            <a:off x="7578948" y="2772519"/>
            <a:ext cx="2864285" cy="2428898"/>
            <a:chOff x="7578948" y="2772519"/>
            <a:chExt cx="2864285" cy="2428898"/>
          </a:xfrm>
        </p:grpSpPr>
        <p:sp>
          <p:nvSpPr>
            <p:cNvPr id="4" name="Ellipse 3"/>
            <p:cNvSpPr/>
            <p:nvPr/>
          </p:nvSpPr>
          <p:spPr bwMode="auto">
            <a:xfrm>
              <a:off x="7578948" y="2772519"/>
              <a:ext cx="936104" cy="936104"/>
            </a:xfrm>
            <a:prstGeom prst="ellipse">
              <a:avLst/>
            </a:prstGeom>
            <a:noFill/>
            <a:ln w="66675" cap="flat" cmpd="sng" algn="ctr">
              <a:solidFill>
                <a:srgbClr val="FF0000"/>
              </a:solidFill>
              <a:prstDash val="solid"/>
              <a:round/>
              <a:headEnd type="none" w="med" len="med"/>
              <a:tailEnd type="none" w="med" len="med"/>
            </a:ln>
            <a:effectLst/>
            <a:extLst/>
          </p:spPr>
          <p:txBody>
            <a:bodyPr vert="horz" wrap="none" lIns="90000" tIns="46800" rIns="90000" bIns="46800" numCol="1" rtlCol="0" anchor="ctr" anchorCtr="0" compatLnSpc="1">
              <a:prstTxWarp prst="textNoShape">
                <a:avLst/>
              </a:prstTxWarp>
            </a:bodyPr>
            <a:lstStyle/>
            <a:p>
              <a:pPr marL="0" marR="0" indent="0" algn="l" defTabSz="1042988" rtl="0" eaLnBrk="1" fontAlgn="base" latinLnBrk="0" hangingPunct="1">
                <a:lnSpc>
                  <a:spcPct val="120000"/>
                </a:lnSpc>
                <a:spcBef>
                  <a:spcPct val="0"/>
                </a:spcBef>
                <a:spcAft>
                  <a:spcPct val="0"/>
                </a:spcAft>
                <a:buClrTx/>
                <a:buSzTx/>
                <a:buFont typeface="Wingdings 3" pitchFamily="18" charset="2"/>
                <a:buNone/>
                <a:tabLst/>
              </a:pPr>
              <a:endParaRPr kumimoji="0" lang="de-DE" sz="1600" b="0" i="0" u="none" strike="noStrike" cap="none" normalizeH="0" baseline="0" smtClean="0">
                <a:ln>
                  <a:noFill/>
                </a:ln>
                <a:solidFill>
                  <a:schemeClr val="tx1"/>
                </a:solidFill>
                <a:effectLst/>
                <a:latin typeface="Calibri" pitchFamily="34" charset="0"/>
                <a:cs typeface="Arial" charset="0"/>
              </a:endParaRPr>
            </a:p>
          </p:txBody>
        </p:sp>
        <p:cxnSp>
          <p:nvCxnSpPr>
            <p:cNvPr id="13" name="Gerade Verbindung mit Pfeil 12"/>
            <p:cNvCxnSpPr/>
            <p:nvPr/>
          </p:nvCxnSpPr>
          <p:spPr bwMode="auto">
            <a:xfrm flipH="1" flipV="1">
              <a:off x="8423275" y="3708623"/>
              <a:ext cx="955874" cy="1038503"/>
            </a:xfrm>
            <a:prstGeom prst="straightConnector1">
              <a:avLst/>
            </a:prstGeom>
            <a:solidFill>
              <a:schemeClr val="bg1"/>
            </a:solidFill>
            <a:ln w="539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p:cNvSpPr/>
            <p:nvPr/>
          </p:nvSpPr>
          <p:spPr>
            <a:xfrm>
              <a:off x="9075081" y="4747125"/>
              <a:ext cx="1368152" cy="454292"/>
            </a:xfrm>
            <a:prstGeom prst="rect">
              <a:avLst/>
            </a:prstGeom>
          </p:spPr>
          <p:txBody>
            <a:bodyPr wrap="square">
              <a:spAutoFit/>
            </a:bodyPr>
            <a:lstStyle/>
            <a:p>
              <a:pPr lvl="0">
                <a:spcAft>
                  <a:spcPts val="600"/>
                </a:spcAft>
              </a:pPr>
              <a:r>
                <a:rPr lang="en-US" sz="2100" b="1" kern="0" dirty="0" smtClean="0">
                  <a:solidFill>
                    <a:srgbClr val="FF0000"/>
                  </a:solidFill>
                  <a:cs typeface="Times New Roman" pitchFamily="18" charset="0"/>
                </a:rPr>
                <a:t>this guy…</a:t>
              </a:r>
              <a:endParaRPr lang="en-US" sz="2100" b="1" kern="0" dirty="0">
                <a:solidFill>
                  <a:srgbClr val="FF0000"/>
                </a:solidFill>
                <a:cs typeface="Times New Roman" pitchFamily="18" charset="0"/>
              </a:endParaRPr>
            </a:p>
          </p:txBody>
        </p:sp>
      </p:grpSp>
    </p:spTree>
    <p:extLst>
      <p:ext uri="{BB962C8B-B14F-4D97-AF65-F5344CB8AC3E}">
        <p14:creationId xmlns:p14="http://schemas.microsoft.com/office/powerpoint/2010/main" val="159508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ZG_english">
  <a:themeElements>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english">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ZG_PowerPoint">
  <a:themeElements>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PowerPoint">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HZG_english</Template>
  <TotalTime>0</TotalTime>
  <Words>3031</Words>
  <Application>Microsoft Office PowerPoint</Application>
  <PresentationFormat>Benutzerdefiniert</PresentationFormat>
  <Paragraphs>515</Paragraphs>
  <Slides>56</Slides>
  <Notes>44</Notes>
  <HiddenSlides>3</HiddenSlides>
  <MMClips>0</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56</vt:i4>
      </vt:variant>
    </vt:vector>
  </HeadingPairs>
  <TitlesOfParts>
    <vt:vector size="67" baseType="lpstr">
      <vt:lpstr>Arial Unicode MS</vt:lpstr>
      <vt:lpstr>Arial</vt:lpstr>
      <vt:lpstr>Calibri</vt:lpstr>
      <vt:lpstr>Candara</vt:lpstr>
      <vt:lpstr>CMR10</vt:lpstr>
      <vt:lpstr>Courier New</vt:lpstr>
      <vt:lpstr>Times New Roman</vt:lpstr>
      <vt:lpstr>Wingdings 3</vt:lpstr>
      <vt:lpstr>HZG_english</vt:lpstr>
      <vt:lpstr>HZG_PowerPoint</vt:lpstr>
      <vt:lpstr>Image</vt:lpstr>
      <vt:lpstr>PowerPoint-Präsentation</vt:lpstr>
      <vt:lpstr>PowerPoint-Präsentation</vt:lpstr>
      <vt:lpstr>PowerPoint-Präsentation</vt:lpstr>
      <vt:lpstr>PowerPoint-Präsentation</vt:lpstr>
      <vt:lpstr>Motivation for an international interdisciplinary  research network</vt:lpstr>
      <vt:lpstr>BALTEX was founded in 1992 as part of the  GEWEX programme of WCRP</vt:lpstr>
      <vt:lpstr>BALTEX Phase I: 1992 – 2003: First 10 year Phase</vt:lpstr>
      <vt:lpstr>BALTEX Phase II: 2003 - 2012: Second 10 year Phase</vt:lpstr>
      <vt:lpstr>Baltic Earth – Launch in June 2013</vt:lpstr>
      <vt:lpstr>Baltic Earth – Earth System Science for the Baltic Sea region</vt:lpstr>
      <vt:lpstr>Baltic Earth – Infrastructure and Steering Group</vt:lpstr>
      <vt:lpstr>BALTEX Infrastructure and Activities</vt:lpstr>
      <vt:lpstr>BALTEX Infrastructure and Activities</vt:lpstr>
      <vt:lpstr>Baltic Earth – Science Plan and Grand Challenges</vt:lpstr>
      <vt:lpstr>PowerPoint-Präsentation</vt:lpstr>
      <vt:lpstr>PowerPoint-Präsentation</vt:lpstr>
      <vt:lpstr>PowerPoint-Präsentation</vt:lpstr>
      <vt:lpstr>PowerPoint-Präsentation</vt:lpstr>
      <vt:lpstr>PowerPoint-Präsentation</vt:lpstr>
      <vt:lpstr>BALTEX Infrastructure and Activities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GKSS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Occasion</dc:title>
  <dc:creator>Marcus Reckermann</dc:creator>
  <dc:description>Template: 2010-10-14</dc:description>
  <cp:lastModifiedBy>Marcus Reckermann</cp:lastModifiedBy>
  <cp:revision>455</cp:revision>
  <dcterms:created xsi:type="dcterms:W3CDTF">2010-11-22T12:58:33Z</dcterms:created>
  <dcterms:modified xsi:type="dcterms:W3CDTF">2017-10-16T11:19:36Z</dcterms:modified>
</cp:coreProperties>
</file>